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2" r:id="rId5"/>
    <p:sldMasterId id="2147483721" r:id="rId6"/>
    <p:sldMasterId id="2147483725" r:id="rId7"/>
    <p:sldMasterId id="2147483759" r:id="rId8"/>
  </p:sldMasterIdLst>
  <p:notesMasterIdLst>
    <p:notesMasterId r:id="rId23"/>
  </p:notesMasterIdLst>
  <p:handoutMasterIdLst>
    <p:handoutMasterId r:id="rId24"/>
  </p:handoutMasterIdLst>
  <p:sldIdLst>
    <p:sldId id="287" r:id="rId9"/>
    <p:sldId id="262" r:id="rId10"/>
    <p:sldId id="295" r:id="rId11"/>
    <p:sldId id="279" r:id="rId12"/>
    <p:sldId id="288" r:id="rId13"/>
    <p:sldId id="289" r:id="rId14"/>
    <p:sldId id="290" r:id="rId15"/>
    <p:sldId id="292" r:id="rId16"/>
    <p:sldId id="291" r:id="rId17"/>
    <p:sldId id="293" r:id="rId18"/>
    <p:sldId id="296" r:id="rId19"/>
    <p:sldId id="294" r:id="rId20"/>
    <p:sldId id="297" r:id="rId21"/>
    <p:sldId id="278" r:id="rId22"/>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6770"/>
    <a:srgbClr val="78BE20"/>
    <a:srgbClr val="C1C6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11" autoAdjust="0"/>
    <p:restoredTop sz="85656" autoAdjust="0"/>
  </p:normalViewPr>
  <p:slideViewPr>
    <p:cSldViewPr snapToGrid="0">
      <p:cViewPr varScale="1">
        <p:scale>
          <a:sx n="82" d="100"/>
          <a:sy n="82" d="100"/>
        </p:scale>
        <p:origin x="1227" y="45"/>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1"/>
            <a:ext cx="3043343" cy="467072"/>
          </a:xfrm>
          <a:prstGeom prst="rect">
            <a:avLst/>
          </a:prstGeom>
        </p:spPr>
        <p:txBody>
          <a:bodyPr vert="horz" lIns="93324" tIns="46662" rIns="93324" bIns="46662" rtlCol="0"/>
          <a:lstStyle>
            <a:lvl1pPr algn="r">
              <a:defRPr sz="1200"/>
            </a:lvl1pPr>
          </a:lstStyle>
          <a:p>
            <a:endParaRPr lang="en-US"/>
          </a:p>
        </p:txBody>
      </p:sp>
      <p:sp>
        <p:nvSpPr>
          <p:cNvPr id="4" name="Footer Placeholder 3"/>
          <p:cNvSpPr>
            <a:spLocks noGrp="1"/>
          </p:cNvSpPr>
          <p:nvPr>
            <p:ph type="ftr" sz="quarter" idx="2"/>
          </p:nvPr>
        </p:nvSpPr>
        <p:spPr>
          <a:xfrm>
            <a:off x="0" y="8842029"/>
            <a:ext cx="3043343" cy="467071"/>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7071"/>
          </a:xfrm>
          <a:prstGeom prst="rect">
            <a:avLst/>
          </a:prstGeom>
        </p:spPr>
        <p:txBody>
          <a:bodyPr vert="horz" lIns="93324" tIns="46662" rIns="93324" bIns="46662" rtlCol="0" anchor="b"/>
          <a:lstStyle>
            <a:lvl1pPr algn="r">
              <a:defRPr sz="1200"/>
            </a:lvl1pPr>
          </a:lstStyle>
          <a:p>
            <a:fld id="{44376B2A-DEC6-4227-9D5D-6614404DB6E3}" type="slidenum">
              <a:rPr lang="en-US" smtClean="0"/>
              <a:t>‹#›</a:t>
            </a:fld>
            <a:endParaRPr lang="en-US"/>
          </a:p>
        </p:txBody>
      </p:sp>
    </p:spTree>
    <p:extLst>
      <p:ext uri="{BB962C8B-B14F-4D97-AF65-F5344CB8AC3E}">
        <p14:creationId xmlns:p14="http://schemas.microsoft.com/office/powerpoint/2010/main" val="1173499341"/>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1"/>
            <a:ext cx="3043343" cy="467072"/>
          </a:xfrm>
          <a:prstGeom prst="rect">
            <a:avLst/>
          </a:prstGeom>
        </p:spPr>
        <p:txBody>
          <a:bodyPr vert="horz" lIns="93324" tIns="46662" rIns="93324" bIns="46662" rtlCol="0"/>
          <a:lstStyle>
            <a:lvl1pPr algn="r">
              <a:defRPr sz="1200"/>
            </a:lvl1pPr>
          </a:lstStyle>
          <a:p>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3"/>
            <a:ext cx="5618480" cy="3665459"/>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7071"/>
          </a:xfrm>
          <a:prstGeom prst="rect">
            <a:avLst/>
          </a:prstGeom>
        </p:spPr>
        <p:txBody>
          <a:bodyPr vert="horz" lIns="93324" tIns="46662" rIns="93324" bIns="46662" rtlCol="0" anchor="b"/>
          <a:lstStyle>
            <a:lvl1pPr algn="r">
              <a:defRPr sz="1200"/>
            </a:lvl1pPr>
          </a:lstStyle>
          <a:p>
            <a:fld id="{7D7E55D2-8DB7-4CB7-80B0-635653ADF59A}" type="slidenum">
              <a:rPr lang="en-US" smtClean="0"/>
              <a:t>‹#›</a:t>
            </a:fld>
            <a:endParaRPr lang="en-US"/>
          </a:p>
        </p:txBody>
      </p:sp>
    </p:spTree>
    <p:extLst>
      <p:ext uri="{BB962C8B-B14F-4D97-AF65-F5344CB8AC3E}">
        <p14:creationId xmlns:p14="http://schemas.microsoft.com/office/powerpoint/2010/main" val="1018130567"/>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13" name="Text Placeholder 12"/>
          <p:cNvSpPr>
            <a:spLocks noGrp="1"/>
          </p:cNvSpPr>
          <p:nvPr>
            <p:ph type="body" sz="quarter" idx="15" hasCustomPrompt="1"/>
          </p:nvPr>
        </p:nvSpPr>
        <p:spPr>
          <a:xfrm>
            <a:off x="628650" y="316820"/>
            <a:ext cx="8515350" cy="605744"/>
          </a:xfrm>
          <a:prstGeom prst="rect">
            <a:avLst/>
          </a:prstGeom>
        </p:spPr>
        <p:txBody>
          <a:bodyPr/>
          <a:lstStyle>
            <a:lvl1pPr marL="0" indent="0" algn="ctr">
              <a:buNone/>
              <a:defRPr sz="2800" b="1">
                <a:solidFill>
                  <a:srgbClr val="78BE20"/>
                </a:solidFill>
                <a:latin typeface="+mn-lt"/>
                <a:cs typeface="Arial" panose="020B0604020202020204" pitchFamily="34" charset="0"/>
              </a:defRPr>
            </a:lvl1pPr>
          </a:lstStyle>
          <a:p>
            <a:pPr lvl="0"/>
            <a:r>
              <a:rPr lang="en-US" dirty="0"/>
              <a:t>Title of Section</a:t>
            </a:r>
            <a:endParaRPr lang="en-CA" dirty="0"/>
          </a:p>
        </p:txBody>
      </p:sp>
      <p:sp>
        <p:nvSpPr>
          <p:cNvPr id="14" name="Text Placeholder 12"/>
          <p:cNvSpPr>
            <a:spLocks noGrp="1"/>
          </p:cNvSpPr>
          <p:nvPr>
            <p:ph type="body" sz="quarter" idx="16" hasCustomPrompt="1"/>
          </p:nvPr>
        </p:nvSpPr>
        <p:spPr>
          <a:xfrm>
            <a:off x="628650" y="772373"/>
            <a:ext cx="8515350" cy="479696"/>
          </a:xfrm>
          <a:prstGeom prst="rect">
            <a:avLst/>
          </a:prstGeom>
        </p:spPr>
        <p:txBody>
          <a:bodyPr/>
          <a:lstStyle>
            <a:lvl1pPr marL="0" indent="0" algn="ctr">
              <a:buNone/>
              <a:defRPr lang="en-CA" sz="2800" i="1" kern="1200" dirty="0">
                <a:solidFill>
                  <a:schemeClr val="tx1"/>
                </a:solidFill>
                <a:latin typeface="+mn-lt"/>
                <a:ea typeface="+mn-ea"/>
                <a:cs typeface="Arial" panose="020B0604020202020204" pitchFamily="34" charset="0"/>
              </a:defRPr>
            </a:lvl1pPr>
          </a:lstStyle>
          <a:p>
            <a:pPr lvl="0"/>
            <a:r>
              <a:rPr lang="en-US" dirty="0"/>
              <a:t>Subheading Lorem Ipsum</a:t>
            </a:r>
            <a:endParaRPr lang="en-CA" dirty="0"/>
          </a:p>
        </p:txBody>
      </p:sp>
      <p:sp>
        <p:nvSpPr>
          <p:cNvPr id="16" name="Text Placeholder 15"/>
          <p:cNvSpPr>
            <a:spLocks noGrp="1"/>
          </p:cNvSpPr>
          <p:nvPr>
            <p:ph type="body" sz="quarter" idx="17" hasCustomPrompt="1"/>
          </p:nvPr>
        </p:nvSpPr>
        <p:spPr>
          <a:xfrm>
            <a:off x="1020534" y="1789262"/>
            <a:ext cx="7594829" cy="4448252"/>
          </a:xfrm>
          <a:prstGeom prst="rect">
            <a:avLst/>
          </a:prstGeom>
        </p:spPr>
        <p:txBody>
          <a:bodyPr/>
          <a:lstStyle>
            <a:lvl1pPr>
              <a:defRPr sz="2200">
                <a:solidFill>
                  <a:schemeClr val="tx1"/>
                </a:solidFill>
                <a:latin typeface="+mn-lt"/>
                <a:cs typeface="Arial" panose="020B0604020202020204" pitchFamily="34" charset="0"/>
              </a:defRPr>
            </a:lvl1pPr>
            <a:lvl2pPr marL="514350" indent="-171450">
              <a:buSzPct val="50000"/>
              <a:buFont typeface="Courier New" panose="02070309020205020404" pitchFamily="49" charset="0"/>
              <a:buChar char="o"/>
              <a:defRPr sz="2000">
                <a:latin typeface="+mn-lt"/>
              </a:defRPr>
            </a:lvl2pPr>
          </a:lstStyle>
          <a:p>
            <a:pPr lvl="0"/>
            <a:r>
              <a:rPr lang="en-US" dirty="0"/>
              <a:t>Text goes here</a:t>
            </a:r>
          </a:p>
          <a:p>
            <a:pPr lvl="1"/>
            <a:r>
              <a:rPr lang="en-US" dirty="0"/>
              <a:t>Lorem Ipsum</a:t>
            </a:r>
          </a:p>
          <a:p>
            <a:pPr lvl="2"/>
            <a:endParaRPr lang="en-CA" dirty="0"/>
          </a:p>
        </p:txBody>
      </p:sp>
      <p:sp>
        <p:nvSpPr>
          <p:cNvPr id="17" name="TextBox 16"/>
          <p:cNvSpPr txBox="1"/>
          <p:nvPr userDrawn="1"/>
        </p:nvSpPr>
        <p:spPr>
          <a:xfrm>
            <a:off x="628651" y="6388158"/>
            <a:ext cx="7986713" cy="219291"/>
          </a:xfrm>
          <a:prstGeom prst="rect">
            <a:avLst/>
          </a:prstGeom>
          <a:noFill/>
        </p:spPr>
        <p:txBody>
          <a:bodyPr wrap="square" rtlCol="0">
            <a:spAutoFit/>
          </a:bodyPr>
          <a:lstStyle/>
          <a:p>
            <a:r>
              <a:rPr lang="en-CA" sz="825" dirty="0">
                <a:solidFill>
                  <a:srgbClr val="C1C6C8"/>
                </a:solidFill>
                <a:latin typeface="Arial" panose="020B0604020202020204" pitchFamily="34" charset="0"/>
                <a:cs typeface="Arial" panose="020B0604020202020204" pitchFamily="34" charset="0"/>
              </a:rPr>
              <a:t>UBC SAUDER SCHOOL OF BUSINESS | ROBERT H. LEE GRADUATE SCHOOL</a:t>
            </a:r>
          </a:p>
        </p:txBody>
      </p:sp>
      <p:sp>
        <p:nvSpPr>
          <p:cNvPr id="6" name="Text Placeholder 12"/>
          <p:cNvSpPr>
            <a:spLocks noGrp="1"/>
          </p:cNvSpPr>
          <p:nvPr>
            <p:ph type="body" sz="quarter" idx="18" hasCustomPrompt="1"/>
          </p:nvPr>
        </p:nvSpPr>
        <p:spPr>
          <a:xfrm>
            <a:off x="628650" y="-67692"/>
            <a:ext cx="8515350" cy="605744"/>
          </a:xfrm>
          <a:prstGeom prst="rect">
            <a:avLst/>
          </a:prstGeom>
        </p:spPr>
        <p:txBody>
          <a:bodyPr/>
          <a:lstStyle>
            <a:lvl1pPr marL="0" indent="0" algn="r">
              <a:buNone/>
              <a:defRPr sz="2000" b="0" i="1">
                <a:solidFill>
                  <a:srgbClr val="78BE20"/>
                </a:solidFill>
                <a:latin typeface="+mj-lt"/>
                <a:cs typeface="Arial" panose="020B0604020202020204" pitchFamily="34" charset="0"/>
              </a:defRPr>
            </a:lvl1pPr>
          </a:lstStyle>
          <a:p>
            <a:pPr lvl="0"/>
            <a:r>
              <a:rPr lang="en-US" dirty="0"/>
              <a:t>SECTION TITLE</a:t>
            </a:r>
            <a:endParaRPr lang="en-CA" dirty="0"/>
          </a:p>
        </p:txBody>
      </p:sp>
    </p:spTree>
    <p:extLst>
      <p:ext uri="{BB962C8B-B14F-4D97-AF65-F5344CB8AC3E}">
        <p14:creationId xmlns:p14="http://schemas.microsoft.com/office/powerpoint/2010/main" val="4203514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173FC0D-9322-4EB6-B28E-B0F1BD11AA60}" type="datetimeFigureOut">
              <a:rPr lang="en-US" smtClean="0"/>
              <a:t>5/9/2026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E387860-41F6-443C-9174-114052E33DEC}" type="slidenum">
              <a:rPr lang="en-US" smtClean="0"/>
              <a:t>‹#›</a:t>
            </a:fld>
            <a:endParaRPr lang="en-US"/>
          </a:p>
        </p:txBody>
      </p:sp>
    </p:spTree>
    <p:extLst>
      <p:ext uri="{BB962C8B-B14F-4D97-AF65-F5344CB8AC3E}">
        <p14:creationId xmlns:p14="http://schemas.microsoft.com/office/powerpoint/2010/main" val="3755198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73FC0D-9322-4EB6-B28E-B0F1BD11AA60}" type="datetimeFigureOut">
              <a:rPr lang="en-US" smtClean="0"/>
              <a:t>5/9/2026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E387860-41F6-443C-9174-114052E33DEC}" type="slidenum">
              <a:rPr lang="en-US" smtClean="0"/>
              <a:t>‹#›</a:t>
            </a:fld>
            <a:endParaRPr lang="en-US"/>
          </a:p>
        </p:txBody>
      </p:sp>
    </p:spTree>
    <p:extLst>
      <p:ext uri="{BB962C8B-B14F-4D97-AF65-F5344CB8AC3E}">
        <p14:creationId xmlns:p14="http://schemas.microsoft.com/office/powerpoint/2010/main" val="24159085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73FC0D-9322-4EB6-B28E-B0F1BD11AA60}" type="datetimeFigureOut">
              <a:rPr lang="en-US" smtClean="0"/>
              <a:t>5/9/2026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387860-41F6-443C-9174-114052E33DEC}" type="slidenum">
              <a:rPr lang="en-US" smtClean="0"/>
              <a:t>‹#›</a:t>
            </a:fld>
            <a:endParaRPr lang="en-US"/>
          </a:p>
        </p:txBody>
      </p:sp>
    </p:spTree>
    <p:extLst>
      <p:ext uri="{BB962C8B-B14F-4D97-AF65-F5344CB8AC3E}">
        <p14:creationId xmlns:p14="http://schemas.microsoft.com/office/powerpoint/2010/main" val="29413823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73FC0D-9322-4EB6-B28E-B0F1BD11AA60}" type="datetimeFigureOut">
              <a:rPr lang="en-US" smtClean="0"/>
              <a:t>5/9/2026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387860-41F6-443C-9174-114052E33DEC}" type="slidenum">
              <a:rPr lang="en-US" smtClean="0"/>
              <a:t>‹#›</a:t>
            </a:fld>
            <a:endParaRPr lang="en-US"/>
          </a:p>
        </p:txBody>
      </p:sp>
    </p:spTree>
    <p:extLst>
      <p:ext uri="{BB962C8B-B14F-4D97-AF65-F5344CB8AC3E}">
        <p14:creationId xmlns:p14="http://schemas.microsoft.com/office/powerpoint/2010/main" val="22530754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73FC0D-9322-4EB6-B28E-B0F1BD11AA60}" type="datetimeFigureOut">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387860-41F6-443C-9174-114052E33DEC}" type="slidenum">
              <a:rPr lang="en-US" smtClean="0"/>
              <a:t>‹#›</a:t>
            </a:fld>
            <a:endParaRPr lang="en-US"/>
          </a:p>
        </p:txBody>
      </p:sp>
    </p:spTree>
    <p:extLst>
      <p:ext uri="{BB962C8B-B14F-4D97-AF65-F5344CB8AC3E}">
        <p14:creationId xmlns:p14="http://schemas.microsoft.com/office/powerpoint/2010/main" val="2789916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73FC0D-9322-4EB6-B28E-B0F1BD11AA60}" type="datetimeFigureOut">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387860-41F6-443C-9174-114052E33DEC}" type="slidenum">
              <a:rPr lang="en-US" smtClean="0"/>
              <a:t>‹#›</a:t>
            </a:fld>
            <a:endParaRPr lang="en-US"/>
          </a:p>
        </p:txBody>
      </p:sp>
    </p:spTree>
    <p:extLst>
      <p:ext uri="{BB962C8B-B14F-4D97-AF65-F5344CB8AC3E}">
        <p14:creationId xmlns:p14="http://schemas.microsoft.com/office/powerpoint/2010/main" val="15380230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7924800" cy="1143000"/>
          </a:xfrm>
        </p:spPr>
        <p:txBody>
          <a:bodyPr/>
          <a:lstStyle/>
          <a:p>
            <a:r>
              <a:rPr lang="en-US"/>
              <a:t>Click to edit Master title style</a:t>
            </a:r>
          </a:p>
        </p:txBody>
      </p:sp>
      <p:sp>
        <p:nvSpPr>
          <p:cNvPr id="3" name="Text Placeholder 2"/>
          <p:cNvSpPr>
            <a:spLocks noGrp="1"/>
          </p:cNvSpPr>
          <p:nvPr>
            <p:ph type="body" sz="half" idx="1"/>
          </p:nvPr>
        </p:nvSpPr>
        <p:spPr>
          <a:xfrm>
            <a:off x="838200" y="2362200"/>
            <a:ext cx="3770313" cy="3724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60913" y="2362200"/>
            <a:ext cx="3770312" cy="3724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dt" sz="half" idx="10"/>
          </p:nvPr>
        </p:nvSpPr>
        <p:spPr>
          <a:ln/>
        </p:spPr>
        <p:txBody>
          <a:bodyPr/>
          <a:lstStyle>
            <a:lvl1pPr>
              <a:defRPr/>
            </a:lvl1pPr>
          </a:lstStyle>
          <a:p>
            <a:pPr>
              <a:defRPr/>
            </a:pPr>
            <a:fld id="{A8B761AB-F85C-4AC8-96C6-385365EBC88D}" type="datetime1">
              <a:rPr lang="en-US" smtClean="0">
                <a:solidFill>
                  <a:srgbClr val="000000"/>
                </a:solidFill>
              </a:rPr>
              <a:pPr>
                <a:defRPr/>
              </a:pPr>
              <a:t>5/9/2026</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375DD4E5-3152-4D78-A9D3-68A1D785036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7781187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Text Placeholder 1"/>
          <p:cNvSpPr txBox="1">
            <a:spLocks/>
          </p:cNvSpPr>
          <p:nvPr userDrawn="1"/>
        </p:nvSpPr>
        <p:spPr>
          <a:xfrm>
            <a:off x="927938" y="4204432"/>
            <a:ext cx="3529013" cy="571500"/>
          </a:xfrm>
          <a:prstGeom prst="rect">
            <a:avLst/>
          </a:prstGeom>
        </p:spPr>
        <p:txBody>
          <a:bodyPr>
            <a:normAutofit lnSpcReduction="10000"/>
          </a:bodyPr>
          <a:lstStyle>
            <a:lvl1pPr marL="0" indent="0" algn="l" defTabSz="685800" rtl="0" eaLnBrk="1" latinLnBrk="0" hangingPunct="1">
              <a:lnSpc>
                <a:spcPct val="90000"/>
              </a:lnSpc>
              <a:spcBef>
                <a:spcPts val="750"/>
              </a:spcBef>
              <a:buFont typeface="Arial" panose="020B0604020202020204" pitchFamily="34" charset="0"/>
              <a:buNone/>
              <a:defRPr sz="3600" b="1" kern="1200">
                <a:solidFill>
                  <a:srgbClr val="78BE20"/>
                </a:solidFill>
                <a:latin typeface="Arial Black" panose="020B0A040201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CA" dirty="0"/>
          </a:p>
        </p:txBody>
      </p:sp>
      <p:sp>
        <p:nvSpPr>
          <p:cNvPr id="8" name="TextBox 7"/>
          <p:cNvSpPr txBox="1"/>
          <p:nvPr userDrawn="1"/>
        </p:nvSpPr>
        <p:spPr>
          <a:xfrm>
            <a:off x="774000" y="3672000"/>
            <a:ext cx="3528000" cy="646331"/>
          </a:xfrm>
          <a:prstGeom prst="rect">
            <a:avLst/>
          </a:prstGeom>
          <a:noFill/>
        </p:spPr>
        <p:txBody>
          <a:bodyPr wrap="square" rtlCol="0">
            <a:spAutoFit/>
          </a:bodyPr>
          <a:lstStyle/>
          <a:p>
            <a:r>
              <a:rPr lang="en-US" sz="3600" dirty="0">
                <a:solidFill>
                  <a:srgbClr val="78BE20"/>
                </a:solidFill>
                <a:latin typeface="Arial Black" panose="020B0A04020102020204" pitchFamily="34" charset="0"/>
              </a:rPr>
              <a:t>SAMPLE</a:t>
            </a:r>
            <a:endParaRPr lang="en-CA" sz="3600" dirty="0">
              <a:solidFill>
                <a:srgbClr val="78BE20"/>
              </a:solidFill>
              <a:latin typeface="Arial Black" panose="020B0A04020102020204" pitchFamily="34" charset="0"/>
            </a:endParaRPr>
          </a:p>
        </p:txBody>
      </p:sp>
      <p:sp>
        <p:nvSpPr>
          <p:cNvPr id="9" name="TextBox 8"/>
          <p:cNvSpPr txBox="1"/>
          <p:nvPr userDrawn="1"/>
        </p:nvSpPr>
        <p:spPr>
          <a:xfrm>
            <a:off x="784800" y="4129200"/>
            <a:ext cx="4608000" cy="646331"/>
          </a:xfrm>
          <a:prstGeom prst="rect">
            <a:avLst/>
          </a:prstGeom>
          <a:noFill/>
        </p:spPr>
        <p:txBody>
          <a:bodyPr wrap="square" rtlCol="0">
            <a:spAutoFit/>
          </a:bodyPr>
          <a:lstStyle/>
          <a:p>
            <a:r>
              <a:rPr lang="en-US" sz="3600" dirty="0">
                <a:solidFill>
                  <a:schemeClr val="bg2">
                    <a:lumMod val="90000"/>
                  </a:schemeClr>
                </a:solidFill>
                <a:latin typeface="Arial Black" panose="020B0A04020102020204" pitchFamily="34" charset="0"/>
              </a:rPr>
              <a:t>HEADLINE</a:t>
            </a:r>
            <a:endParaRPr lang="en-CA" sz="3600" dirty="0">
              <a:solidFill>
                <a:schemeClr val="bg2">
                  <a:lumMod val="90000"/>
                </a:schemeClr>
              </a:solidFill>
              <a:latin typeface="Arial Black" panose="020B0A04020102020204" pitchFamily="34" charset="0"/>
            </a:endParaRPr>
          </a:p>
        </p:txBody>
      </p:sp>
      <p:sp>
        <p:nvSpPr>
          <p:cNvPr id="10" name="TextBox 9"/>
          <p:cNvSpPr txBox="1"/>
          <p:nvPr userDrawn="1"/>
        </p:nvSpPr>
        <p:spPr>
          <a:xfrm>
            <a:off x="784800" y="4701600"/>
            <a:ext cx="5216400" cy="646331"/>
          </a:xfrm>
          <a:prstGeom prst="rect">
            <a:avLst/>
          </a:prstGeom>
          <a:noFill/>
        </p:spPr>
        <p:txBody>
          <a:bodyPr wrap="square" rtlCol="0">
            <a:spAutoFit/>
          </a:bodyPr>
          <a:lstStyle/>
          <a:p>
            <a:r>
              <a:rPr lang="en-US" dirty="0">
                <a:solidFill>
                  <a:schemeClr val="bg2">
                    <a:lumMod val="90000"/>
                  </a:schemeClr>
                </a:solidFill>
                <a:latin typeface="Arial" panose="020B0604020202020204" pitchFamily="34" charset="0"/>
                <a:cs typeface="Arial" panose="020B0604020202020204" pitchFamily="34" charset="0"/>
              </a:rPr>
              <a:t>Sample subhead</a:t>
            </a:r>
          </a:p>
          <a:p>
            <a:endParaRPr lang="en-CA" dirty="0">
              <a:solidFill>
                <a:schemeClr val="bg2">
                  <a:lumMod val="9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95533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13" name="Text Placeholder 12"/>
          <p:cNvSpPr>
            <a:spLocks noGrp="1"/>
          </p:cNvSpPr>
          <p:nvPr>
            <p:ph type="body" sz="quarter" idx="15" hasCustomPrompt="1"/>
          </p:nvPr>
        </p:nvSpPr>
        <p:spPr>
          <a:xfrm>
            <a:off x="628650" y="316820"/>
            <a:ext cx="8515350" cy="605744"/>
          </a:xfrm>
          <a:prstGeom prst="rect">
            <a:avLst/>
          </a:prstGeom>
        </p:spPr>
        <p:txBody>
          <a:bodyPr/>
          <a:lstStyle>
            <a:lvl1pPr marL="0" indent="0" algn="ctr">
              <a:buNone/>
              <a:defRPr sz="2800" b="1">
                <a:solidFill>
                  <a:srgbClr val="78BE20"/>
                </a:solidFill>
                <a:latin typeface="+mn-lt"/>
                <a:cs typeface="Arial" panose="020B0604020202020204" pitchFamily="34" charset="0"/>
              </a:defRPr>
            </a:lvl1pPr>
          </a:lstStyle>
          <a:p>
            <a:pPr lvl="0"/>
            <a:r>
              <a:rPr lang="en-US" dirty="0"/>
              <a:t>Title of Section</a:t>
            </a:r>
            <a:endParaRPr lang="en-CA" dirty="0"/>
          </a:p>
        </p:txBody>
      </p:sp>
      <p:sp>
        <p:nvSpPr>
          <p:cNvPr id="14" name="Text Placeholder 12"/>
          <p:cNvSpPr>
            <a:spLocks noGrp="1"/>
          </p:cNvSpPr>
          <p:nvPr>
            <p:ph type="body" sz="quarter" idx="16" hasCustomPrompt="1"/>
          </p:nvPr>
        </p:nvSpPr>
        <p:spPr>
          <a:xfrm>
            <a:off x="628650" y="772373"/>
            <a:ext cx="8515350" cy="479696"/>
          </a:xfrm>
          <a:prstGeom prst="rect">
            <a:avLst/>
          </a:prstGeom>
        </p:spPr>
        <p:txBody>
          <a:bodyPr/>
          <a:lstStyle>
            <a:lvl1pPr marL="0" indent="0" algn="ctr">
              <a:buNone/>
              <a:defRPr lang="en-CA" sz="2800" i="1" kern="1200" dirty="0">
                <a:solidFill>
                  <a:schemeClr val="tx1"/>
                </a:solidFill>
                <a:latin typeface="+mn-lt"/>
                <a:ea typeface="+mn-ea"/>
                <a:cs typeface="Arial" panose="020B0604020202020204" pitchFamily="34" charset="0"/>
              </a:defRPr>
            </a:lvl1pPr>
          </a:lstStyle>
          <a:p>
            <a:pPr lvl="0"/>
            <a:r>
              <a:rPr lang="en-US" dirty="0"/>
              <a:t>Subheading Lorem Ipsum</a:t>
            </a:r>
            <a:endParaRPr lang="en-CA" dirty="0"/>
          </a:p>
        </p:txBody>
      </p:sp>
      <p:sp>
        <p:nvSpPr>
          <p:cNvPr id="16" name="Text Placeholder 15"/>
          <p:cNvSpPr>
            <a:spLocks noGrp="1"/>
          </p:cNvSpPr>
          <p:nvPr>
            <p:ph type="body" sz="quarter" idx="17" hasCustomPrompt="1"/>
          </p:nvPr>
        </p:nvSpPr>
        <p:spPr>
          <a:xfrm>
            <a:off x="1020534" y="1789262"/>
            <a:ext cx="7594829" cy="4448252"/>
          </a:xfrm>
          <a:prstGeom prst="rect">
            <a:avLst/>
          </a:prstGeom>
        </p:spPr>
        <p:txBody>
          <a:bodyPr/>
          <a:lstStyle>
            <a:lvl1pPr>
              <a:defRPr sz="2200">
                <a:solidFill>
                  <a:schemeClr val="tx1"/>
                </a:solidFill>
                <a:latin typeface="+mn-lt"/>
                <a:cs typeface="Arial" panose="020B0604020202020204" pitchFamily="34" charset="0"/>
              </a:defRPr>
            </a:lvl1pPr>
            <a:lvl2pPr marL="514350" indent="-171450">
              <a:buSzPct val="50000"/>
              <a:buFont typeface="Courier New" panose="02070309020205020404" pitchFamily="49" charset="0"/>
              <a:buChar char="o"/>
              <a:defRPr sz="2000">
                <a:latin typeface="+mn-lt"/>
              </a:defRPr>
            </a:lvl2pPr>
          </a:lstStyle>
          <a:p>
            <a:pPr lvl="0"/>
            <a:r>
              <a:rPr lang="en-US" dirty="0"/>
              <a:t>Text goes here</a:t>
            </a:r>
          </a:p>
          <a:p>
            <a:pPr lvl="1"/>
            <a:r>
              <a:rPr lang="en-US" dirty="0"/>
              <a:t>Lorem Ipsum</a:t>
            </a:r>
          </a:p>
          <a:p>
            <a:pPr lvl="2"/>
            <a:endParaRPr lang="en-CA" dirty="0"/>
          </a:p>
        </p:txBody>
      </p:sp>
      <p:sp>
        <p:nvSpPr>
          <p:cNvPr id="17" name="TextBox 16"/>
          <p:cNvSpPr txBox="1"/>
          <p:nvPr userDrawn="1"/>
        </p:nvSpPr>
        <p:spPr>
          <a:xfrm>
            <a:off x="628651" y="6388158"/>
            <a:ext cx="7986713" cy="219291"/>
          </a:xfrm>
          <a:prstGeom prst="rect">
            <a:avLst/>
          </a:prstGeom>
          <a:noFill/>
        </p:spPr>
        <p:txBody>
          <a:bodyPr wrap="square" rtlCol="0">
            <a:spAutoFit/>
          </a:bodyPr>
          <a:lstStyle/>
          <a:p>
            <a:r>
              <a:rPr lang="en-CA" sz="825" dirty="0">
                <a:solidFill>
                  <a:srgbClr val="C1C6C8"/>
                </a:solidFill>
                <a:latin typeface="Arial" panose="020B0604020202020204" pitchFamily="34" charset="0"/>
                <a:cs typeface="Arial" panose="020B0604020202020204" pitchFamily="34" charset="0"/>
              </a:rPr>
              <a:t>UBC SAUDER SCHOOL OF BUSINESS | ROBERT H. LEE GRADUATE SCHOOL</a:t>
            </a:r>
          </a:p>
        </p:txBody>
      </p:sp>
    </p:spTree>
    <p:extLst>
      <p:ext uri="{BB962C8B-B14F-4D97-AF65-F5344CB8AC3E}">
        <p14:creationId xmlns:p14="http://schemas.microsoft.com/office/powerpoint/2010/main" val="14164105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footer">
    <p:spTree>
      <p:nvGrpSpPr>
        <p:cNvPr id="1" name=""/>
        <p:cNvGrpSpPr/>
        <p:nvPr/>
      </p:nvGrpSpPr>
      <p:grpSpPr>
        <a:xfrm>
          <a:off x="0" y="0"/>
          <a:ext cx="0" cy="0"/>
          <a:chOff x="0" y="0"/>
          <a:chExt cx="0" cy="0"/>
        </a:xfrm>
      </p:grpSpPr>
      <p:sp>
        <p:nvSpPr>
          <p:cNvPr id="8" name="Triangle 8">
            <a:extLst>
              <a:ext uri="{FF2B5EF4-FFF2-40B4-BE49-F238E27FC236}">
                <a16:creationId xmlns:a16="http://schemas.microsoft.com/office/drawing/2014/main" id="{333A19D2-318A-4044-B084-6FFAAABBE75E}"/>
              </a:ext>
            </a:extLst>
          </p:cNvPr>
          <p:cNvSpPr/>
          <p:nvPr userDrawn="1"/>
        </p:nvSpPr>
        <p:spPr>
          <a:xfrm>
            <a:off x="0" y="6544778"/>
            <a:ext cx="2820390" cy="313223"/>
          </a:xfrm>
          <a:custGeom>
            <a:avLst/>
            <a:gdLst>
              <a:gd name="connsiteX0" fmla="*/ 0 w 1905000"/>
              <a:gd name="connsiteY0" fmla="*/ 838200 h 838200"/>
              <a:gd name="connsiteX1" fmla="*/ 952500 w 1905000"/>
              <a:gd name="connsiteY1" fmla="*/ 0 h 838200"/>
              <a:gd name="connsiteX2" fmla="*/ 1905000 w 1905000"/>
              <a:gd name="connsiteY2" fmla="*/ 838200 h 838200"/>
              <a:gd name="connsiteX3" fmla="*/ 0 w 1905000"/>
              <a:gd name="connsiteY3" fmla="*/ 838200 h 838200"/>
              <a:gd name="connsiteX0" fmla="*/ 21535 w 1926535"/>
              <a:gd name="connsiteY0" fmla="*/ 500270 h 500270"/>
              <a:gd name="connsiteX1" fmla="*/ 0 w 1926535"/>
              <a:gd name="connsiteY1" fmla="*/ 0 h 500270"/>
              <a:gd name="connsiteX2" fmla="*/ 1926535 w 1926535"/>
              <a:gd name="connsiteY2" fmla="*/ 500270 h 500270"/>
              <a:gd name="connsiteX3" fmla="*/ 21535 w 1926535"/>
              <a:gd name="connsiteY3" fmla="*/ 500270 h 500270"/>
              <a:gd name="connsiteX0" fmla="*/ 21535 w 3357770"/>
              <a:gd name="connsiteY0" fmla="*/ 500270 h 500270"/>
              <a:gd name="connsiteX1" fmla="*/ 0 w 3357770"/>
              <a:gd name="connsiteY1" fmla="*/ 0 h 500270"/>
              <a:gd name="connsiteX2" fmla="*/ 3357770 w 3357770"/>
              <a:gd name="connsiteY2" fmla="*/ 231913 h 500270"/>
              <a:gd name="connsiteX3" fmla="*/ 21535 w 3357770"/>
              <a:gd name="connsiteY3" fmla="*/ 500270 h 500270"/>
              <a:gd name="connsiteX0" fmla="*/ 1657 w 3357770"/>
              <a:gd name="connsiteY0" fmla="*/ 390940 h 390940"/>
              <a:gd name="connsiteX1" fmla="*/ 0 w 3357770"/>
              <a:gd name="connsiteY1" fmla="*/ 0 h 390940"/>
              <a:gd name="connsiteX2" fmla="*/ 3357770 w 3357770"/>
              <a:gd name="connsiteY2" fmla="*/ 231913 h 390940"/>
              <a:gd name="connsiteX3" fmla="*/ 1657 w 3357770"/>
              <a:gd name="connsiteY3" fmla="*/ 390940 h 390940"/>
              <a:gd name="connsiteX0" fmla="*/ 1657 w 3357770"/>
              <a:gd name="connsiteY0" fmla="*/ 430697 h 430697"/>
              <a:gd name="connsiteX1" fmla="*/ 0 w 3357770"/>
              <a:gd name="connsiteY1" fmla="*/ 0 h 430697"/>
              <a:gd name="connsiteX2" fmla="*/ 3357770 w 3357770"/>
              <a:gd name="connsiteY2" fmla="*/ 231913 h 430697"/>
              <a:gd name="connsiteX3" fmla="*/ 1657 w 3357770"/>
              <a:gd name="connsiteY3" fmla="*/ 430697 h 430697"/>
              <a:gd name="connsiteX0" fmla="*/ 1657 w 3347831"/>
              <a:gd name="connsiteY0" fmla="*/ 430697 h 430697"/>
              <a:gd name="connsiteX1" fmla="*/ 0 w 3347831"/>
              <a:gd name="connsiteY1" fmla="*/ 0 h 430697"/>
              <a:gd name="connsiteX2" fmla="*/ 3347831 w 3347831"/>
              <a:gd name="connsiteY2" fmla="*/ 112644 h 430697"/>
              <a:gd name="connsiteX3" fmla="*/ 1657 w 3347831"/>
              <a:gd name="connsiteY3" fmla="*/ 430697 h 430697"/>
              <a:gd name="connsiteX0" fmla="*/ 1657 w 3318014"/>
              <a:gd name="connsiteY0" fmla="*/ 430697 h 430697"/>
              <a:gd name="connsiteX1" fmla="*/ 0 w 3318014"/>
              <a:gd name="connsiteY1" fmla="*/ 0 h 430697"/>
              <a:gd name="connsiteX2" fmla="*/ 3318014 w 3318014"/>
              <a:gd name="connsiteY2" fmla="*/ 331305 h 430697"/>
              <a:gd name="connsiteX3" fmla="*/ 1657 w 3318014"/>
              <a:gd name="connsiteY3" fmla="*/ 430697 h 430697"/>
              <a:gd name="connsiteX0" fmla="*/ 1657 w 3308075"/>
              <a:gd name="connsiteY0" fmla="*/ 430697 h 430697"/>
              <a:gd name="connsiteX1" fmla="*/ 0 w 3308075"/>
              <a:gd name="connsiteY1" fmla="*/ 0 h 430697"/>
              <a:gd name="connsiteX2" fmla="*/ 3308075 w 3308075"/>
              <a:gd name="connsiteY2" fmla="*/ 430696 h 430697"/>
              <a:gd name="connsiteX3" fmla="*/ 1657 w 3308075"/>
              <a:gd name="connsiteY3" fmla="*/ 430697 h 430697"/>
              <a:gd name="connsiteX0" fmla="*/ 1657 w 3292200"/>
              <a:gd name="connsiteY0" fmla="*/ 430697 h 433871"/>
              <a:gd name="connsiteX1" fmla="*/ 0 w 3292200"/>
              <a:gd name="connsiteY1" fmla="*/ 0 h 433871"/>
              <a:gd name="connsiteX2" fmla="*/ 3292200 w 3292200"/>
              <a:gd name="connsiteY2" fmla="*/ 433871 h 433871"/>
              <a:gd name="connsiteX3" fmla="*/ 1657 w 3292200"/>
              <a:gd name="connsiteY3" fmla="*/ 430697 h 433871"/>
              <a:gd name="connsiteX0" fmla="*/ 77 w 3290620"/>
              <a:gd name="connsiteY0" fmla="*/ 430697 h 433871"/>
              <a:gd name="connsiteX1" fmla="*/ 1595 w 3290620"/>
              <a:gd name="connsiteY1" fmla="*/ 0 h 433871"/>
              <a:gd name="connsiteX2" fmla="*/ 3290620 w 3290620"/>
              <a:gd name="connsiteY2" fmla="*/ 433871 h 433871"/>
              <a:gd name="connsiteX3" fmla="*/ 77 w 3290620"/>
              <a:gd name="connsiteY3" fmla="*/ 430697 h 433871"/>
              <a:gd name="connsiteX0" fmla="*/ 1657 w 3289025"/>
              <a:gd name="connsiteY0" fmla="*/ 1075222 h 1075222"/>
              <a:gd name="connsiteX1" fmla="*/ 0 w 3289025"/>
              <a:gd name="connsiteY1" fmla="*/ 0 h 1075222"/>
              <a:gd name="connsiteX2" fmla="*/ 3289025 w 3289025"/>
              <a:gd name="connsiteY2" fmla="*/ 433871 h 1075222"/>
              <a:gd name="connsiteX3" fmla="*/ 1657 w 3289025"/>
              <a:gd name="connsiteY3" fmla="*/ 1075222 h 1075222"/>
              <a:gd name="connsiteX0" fmla="*/ 1657 w 3289025"/>
              <a:gd name="connsiteY0" fmla="*/ 641351 h 641351"/>
              <a:gd name="connsiteX1" fmla="*/ 0 w 3289025"/>
              <a:gd name="connsiteY1" fmla="*/ 404329 h 641351"/>
              <a:gd name="connsiteX2" fmla="*/ 3289025 w 3289025"/>
              <a:gd name="connsiteY2" fmla="*/ 0 h 641351"/>
              <a:gd name="connsiteX3" fmla="*/ 1657 w 3289025"/>
              <a:gd name="connsiteY3" fmla="*/ 641351 h 641351"/>
              <a:gd name="connsiteX0" fmla="*/ 77 w 3287445"/>
              <a:gd name="connsiteY0" fmla="*/ 641351 h 641351"/>
              <a:gd name="connsiteX1" fmla="*/ 1595 w 3287445"/>
              <a:gd name="connsiteY1" fmla="*/ 328129 h 641351"/>
              <a:gd name="connsiteX2" fmla="*/ 3287445 w 3287445"/>
              <a:gd name="connsiteY2" fmla="*/ 0 h 641351"/>
              <a:gd name="connsiteX3" fmla="*/ 77 w 3287445"/>
              <a:gd name="connsiteY3" fmla="*/ 641351 h 641351"/>
              <a:gd name="connsiteX0" fmla="*/ 77 w 3760520"/>
              <a:gd name="connsiteY0" fmla="*/ 313222 h 313222"/>
              <a:gd name="connsiteX1" fmla="*/ 1595 w 3760520"/>
              <a:gd name="connsiteY1" fmla="*/ 0 h 313222"/>
              <a:gd name="connsiteX2" fmla="*/ 3760520 w 3760520"/>
              <a:gd name="connsiteY2" fmla="*/ 313221 h 313222"/>
              <a:gd name="connsiteX3" fmla="*/ 77 w 3760520"/>
              <a:gd name="connsiteY3" fmla="*/ 313222 h 313222"/>
            </a:gdLst>
            <a:ahLst/>
            <a:cxnLst>
              <a:cxn ang="0">
                <a:pos x="connsiteX0" y="connsiteY0"/>
              </a:cxn>
              <a:cxn ang="0">
                <a:pos x="connsiteX1" y="connsiteY1"/>
              </a:cxn>
              <a:cxn ang="0">
                <a:pos x="connsiteX2" y="connsiteY2"/>
              </a:cxn>
              <a:cxn ang="0">
                <a:pos x="connsiteX3" y="connsiteY3"/>
              </a:cxn>
            </a:cxnLst>
            <a:rect l="l" t="t" r="r" b="b"/>
            <a:pathLst>
              <a:path w="3760520" h="313222">
                <a:moveTo>
                  <a:pt x="77" y="313222"/>
                </a:moveTo>
                <a:cubicBezTo>
                  <a:pt x="-475" y="182909"/>
                  <a:pt x="2147" y="130313"/>
                  <a:pt x="1595" y="0"/>
                </a:cubicBezTo>
                <a:lnTo>
                  <a:pt x="3760520" y="313221"/>
                </a:lnTo>
                <a:lnTo>
                  <a:pt x="77" y="313222"/>
                </a:lnTo>
                <a:close/>
              </a:path>
            </a:pathLst>
          </a:custGeom>
          <a:solidFill>
            <a:srgbClr val="FE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 name="Triangle 8">
            <a:extLst>
              <a:ext uri="{FF2B5EF4-FFF2-40B4-BE49-F238E27FC236}">
                <a16:creationId xmlns:a16="http://schemas.microsoft.com/office/drawing/2014/main" id="{AE869CC1-71DF-5342-A660-B1EB0E9BBB18}"/>
              </a:ext>
            </a:extLst>
          </p:cNvPr>
          <p:cNvSpPr/>
          <p:nvPr userDrawn="1"/>
        </p:nvSpPr>
        <p:spPr>
          <a:xfrm flipH="1">
            <a:off x="-4759" y="6444931"/>
            <a:ext cx="9148759" cy="419419"/>
          </a:xfrm>
          <a:custGeom>
            <a:avLst/>
            <a:gdLst>
              <a:gd name="connsiteX0" fmla="*/ 0 w 1905000"/>
              <a:gd name="connsiteY0" fmla="*/ 838200 h 838200"/>
              <a:gd name="connsiteX1" fmla="*/ 952500 w 1905000"/>
              <a:gd name="connsiteY1" fmla="*/ 0 h 838200"/>
              <a:gd name="connsiteX2" fmla="*/ 1905000 w 1905000"/>
              <a:gd name="connsiteY2" fmla="*/ 838200 h 838200"/>
              <a:gd name="connsiteX3" fmla="*/ 0 w 1905000"/>
              <a:gd name="connsiteY3" fmla="*/ 838200 h 838200"/>
              <a:gd name="connsiteX0" fmla="*/ 21535 w 1926535"/>
              <a:gd name="connsiteY0" fmla="*/ 500270 h 500270"/>
              <a:gd name="connsiteX1" fmla="*/ 0 w 1926535"/>
              <a:gd name="connsiteY1" fmla="*/ 0 h 500270"/>
              <a:gd name="connsiteX2" fmla="*/ 1926535 w 1926535"/>
              <a:gd name="connsiteY2" fmla="*/ 500270 h 500270"/>
              <a:gd name="connsiteX3" fmla="*/ 21535 w 1926535"/>
              <a:gd name="connsiteY3" fmla="*/ 500270 h 500270"/>
              <a:gd name="connsiteX0" fmla="*/ 21535 w 3357770"/>
              <a:gd name="connsiteY0" fmla="*/ 500270 h 500270"/>
              <a:gd name="connsiteX1" fmla="*/ 0 w 3357770"/>
              <a:gd name="connsiteY1" fmla="*/ 0 h 500270"/>
              <a:gd name="connsiteX2" fmla="*/ 3357770 w 3357770"/>
              <a:gd name="connsiteY2" fmla="*/ 231913 h 500270"/>
              <a:gd name="connsiteX3" fmla="*/ 21535 w 3357770"/>
              <a:gd name="connsiteY3" fmla="*/ 500270 h 500270"/>
              <a:gd name="connsiteX0" fmla="*/ 1657 w 3357770"/>
              <a:gd name="connsiteY0" fmla="*/ 390940 h 390940"/>
              <a:gd name="connsiteX1" fmla="*/ 0 w 3357770"/>
              <a:gd name="connsiteY1" fmla="*/ 0 h 390940"/>
              <a:gd name="connsiteX2" fmla="*/ 3357770 w 3357770"/>
              <a:gd name="connsiteY2" fmla="*/ 231913 h 390940"/>
              <a:gd name="connsiteX3" fmla="*/ 1657 w 3357770"/>
              <a:gd name="connsiteY3" fmla="*/ 390940 h 390940"/>
              <a:gd name="connsiteX0" fmla="*/ 1657 w 3357770"/>
              <a:gd name="connsiteY0" fmla="*/ 430697 h 430697"/>
              <a:gd name="connsiteX1" fmla="*/ 0 w 3357770"/>
              <a:gd name="connsiteY1" fmla="*/ 0 h 430697"/>
              <a:gd name="connsiteX2" fmla="*/ 3357770 w 3357770"/>
              <a:gd name="connsiteY2" fmla="*/ 231913 h 430697"/>
              <a:gd name="connsiteX3" fmla="*/ 1657 w 3357770"/>
              <a:gd name="connsiteY3" fmla="*/ 430697 h 430697"/>
              <a:gd name="connsiteX0" fmla="*/ 1657 w 3347831"/>
              <a:gd name="connsiteY0" fmla="*/ 430697 h 430697"/>
              <a:gd name="connsiteX1" fmla="*/ 0 w 3347831"/>
              <a:gd name="connsiteY1" fmla="*/ 0 h 430697"/>
              <a:gd name="connsiteX2" fmla="*/ 3347831 w 3347831"/>
              <a:gd name="connsiteY2" fmla="*/ 112644 h 430697"/>
              <a:gd name="connsiteX3" fmla="*/ 1657 w 3347831"/>
              <a:gd name="connsiteY3" fmla="*/ 430697 h 430697"/>
              <a:gd name="connsiteX0" fmla="*/ 1657 w 3318014"/>
              <a:gd name="connsiteY0" fmla="*/ 430697 h 430697"/>
              <a:gd name="connsiteX1" fmla="*/ 0 w 3318014"/>
              <a:gd name="connsiteY1" fmla="*/ 0 h 430697"/>
              <a:gd name="connsiteX2" fmla="*/ 3318014 w 3318014"/>
              <a:gd name="connsiteY2" fmla="*/ 331305 h 430697"/>
              <a:gd name="connsiteX3" fmla="*/ 1657 w 3318014"/>
              <a:gd name="connsiteY3" fmla="*/ 430697 h 430697"/>
              <a:gd name="connsiteX0" fmla="*/ 1657 w 3308075"/>
              <a:gd name="connsiteY0" fmla="*/ 430697 h 430697"/>
              <a:gd name="connsiteX1" fmla="*/ 0 w 3308075"/>
              <a:gd name="connsiteY1" fmla="*/ 0 h 430697"/>
              <a:gd name="connsiteX2" fmla="*/ 3308075 w 3308075"/>
              <a:gd name="connsiteY2" fmla="*/ 430696 h 430697"/>
              <a:gd name="connsiteX3" fmla="*/ 1657 w 3308075"/>
              <a:gd name="connsiteY3" fmla="*/ 430697 h 430697"/>
              <a:gd name="connsiteX0" fmla="*/ 1657 w 3292200"/>
              <a:gd name="connsiteY0" fmla="*/ 430697 h 433871"/>
              <a:gd name="connsiteX1" fmla="*/ 0 w 3292200"/>
              <a:gd name="connsiteY1" fmla="*/ 0 h 433871"/>
              <a:gd name="connsiteX2" fmla="*/ 3292200 w 3292200"/>
              <a:gd name="connsiteY2" fmla="*/ 433871 h 433871"/>
              <a:gd name="connsiteX3" fmla="*/ 1657 w 3292200"/>
              <a:gd name="connsiteY3" fmla="*/ 430697 h 433871"/>
              <a:gd name="connsiteX0" fmla="*/ 77 w 3290620"/>
              <a:gd name="connsiteY0" fmla="*/ 430697 h 433871"/>
              <a:gd name="connsiteX1" fmla="*/ 1595 w 3290620"/>
              <a:gd name="connsiteY1" fmla="*/ 0 h 433871"/>
              <a:gd name="connsiteX2" fmla="*/ 3290620 w 3290620"/>
              <a:gd name="connsiteY2" fmla="*/ 433871 h 433871"/>
              <a:gd name="connsiteX3" fmla="*/ 77 w 3290620"/>
              <a:gd name="connsiteY3" fmla="*/ 430697 h 433871"/>
              <a:gd name="connsiteX0" fmla="*/ 1657 w 3289025"/>
              <a:gd name="connsiteY0" fmla="*/ 1075222 h 1075222"/>
              <a:gd name="connsiteX1" fmla="*/ 0 w 3289025"/>
              <a:gd name="connsiteY1" fmla="*/ 0 h 1075222"/>
              <a:gd name="connsiteX2" fmla="*/ 3289025 w 3289025"/>
              <a:gd name="connsiteY2" fmla="*/ 433871 h 1075222"/>
              <a:gd name="connsiteX3" fmla="*/ 1657 w 3289025"/>
              <a:gd name="connsiteY3" fmla="*/ 1075222 h 1075222"/>
              <a:gd name="connsiteX0" fmla="*/ 1657 w 3289025"/>
              <a:gd name="connsiteY0" fmla="*/ 641351 h 641351"/>
              <a:gd name="connsiteX1" fmla="*/ 0 w 3289025"/>
              <a:gd name="connsiteY1" fmla="*/ 404329 h 641351"/>
              <a:gd name="connsiteX2" fmla="*/ 3289025 w 3289025"/>
              <a:gd name="connsiteY2" fmla="*/ 0 h 641351"/>
              <a:gd name="connsiteX3" fmla="*/ 1657 w 3289025"/>
              <a:gd name="connsiteY3" fmla="*/ 641351 h 641351"/>
              <a:gd name="connsiteX0" fmla="*/ 77 w 3287445"/>
              <a:gd name="connsiteY0" fmla="*/ 641351 h 641351"/>
              <a:gd name="connsiteX1" fmla="*/ 1595 w 3287445"/>
              <a:gd name="connsiteY1" fmla="*/ 328129 h 641351"/>
              <a:gd name="connsiteX2" fmla="*/ 3287445 w 3287445"/>
              <a:gd name="connsiteY2" fmla="*/ 0 h 641351"/>
              <a:gd name="connsiteX3" fmla="*/ 77 w 3287445"/>
              <a:gd name="connsiteY3" fmla="*/ 641351 h 641351"/>
              <a:gd name="connsiteX0" fmla="*/ 77 w 3760520"/>
              <a:gd name="connsiteY0" fmla="*/ 313222 h 313222"/>
              <a:gd name="connsiteX1" fmla="*/ 1595 w 3760520"/>
              <a:gd name="connsiteY1" fmla="*/ 0 h 313222"/>
              <a:gd name="connsiteX2" fmla="*/ 3760520 w 3760520"/>
              <a:gd name="connsiteY2" fmla="*/ 313221 h 313222"/>
              <a:gd name="connsiteX3" fmla="*/ 77 w 3760520"/>
              <a:gd name="connsiteY3" fmla="*/ 313222 h 313222"/>
              <a:gd name="connsiteX0" fmla="*/ 77 w 3494080"/>
              <a:gd name="connsiteY0" fmla="*/ 498360 h 498360"/>
              <a:gd name="connsiteX1" fmla="*/ 1595 w 3494080"/>
              <a:gd name="connsiteY1" fmla="*/ 185138 h 498360"/>
              <a:gd name="connsiteX2" fmla="*/ 3494080 w 3494080"/>
              <a:gd name="connsiteY2" fmla="*/ 0 h 498360"/>
              <a:gd name="connsiteX3" fmla="*/ 77 w 3494080"/>
              <a:gd name="connsiteY3" fmla="*/ 498360 h 498360"/>
              <a:gd name="connsiteX0" fmla="*/ 77 w 3763458"/>
              <a:gd name="connsiteY0" fmla="*/ 313222 h 318036"/>
              <a:gd name="connsiteX1" fmla="*/ 1595 w 3763458"/>
              <a:gd name="connsiteY1" fmla="*/ 0 h 318036"/>
              <a:gd name="connsiteX2" fmla="*/ 3763458 w 3763458"/>
              <a:gd name="connsiteY2" fmla="*/ 318036 h 318036"/>
              <a:gd name="connsiteX3" fmla="*/ 77 w 3763458"/>
              <a:gd name="connsiteY3" fmla="*/ 313222 h 318036"/>
            </a:gdLst>
            <a:ahLst/>
            <a:cxnLst>
              <a:cxn ang="0">
                <a:pos x="connsiteX0" y="connsiteY0"/>
              </a:cxn>
              <a:cxn ang="0">
                <a:pos x="connsiteX1" y="connsiteY1"/>
              </a:cxn>
              <a:cxn ang="0">
                <a:pos x="connsiteX2" y="connsiteY2"/>
              </a:cxn>
              <a:cxn ang="0">
                <a:pos x="connsiteX3" y="connsiteY3"/>
              </a:cxn>
            </a:cxnLst>
            <a:rect l="l" t="t" r="r" b="b"/>
            <a:pathLst>
              <a:path w="3763458" h="318036">
                <a:moveTo>
                  <a:pt x="77" y="313222"/>
                </a:moveTo>
                <a:cubicBezTo>
                  <a:pt x="-475" y="182909"/>
                  <a:pt x="2147" y="130313"/>
                  <a:pt x="1595" y="0"/>
                </a:cubicBezTo>
                <a:lnTo>
                  <a:pt x="3763458" y="318036"/>
                </a:lnTo>
                <a:lnTo>
                  <a:pt x="77" y="313222"/>
                </a:lnTo>
                <a:close/>
              </a:path>
            </a:pathLst>
          </a:custGeom>
          <a:solidFill>
            <a:srgbClr val="65B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a:t> </a:t>
            </a:r>
          </a:p>
        </p:txBody>
      </p:sp>
    </p:spTree>
    <p:extLst>
      <p:ext uri="{BB962C8B-B14F-4D97-AF65-F5344CB8AC3E}">
        <p14:creationId xmlns:p14="http://schemas.microsoft.com/office/powerpoint/2010/main" val="3171539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CA"/>
              <a:t>UBC SAUDER SCHOOL OF BUSINESS | ROBERT H. LEE GRADUATE SCHOOL</a:t>
            </a:r>
            <a:endParaRPr lang="en-CA"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4472" y="1708919"/>
            <a:ext cx="2787704" cy="3213196"/>
          </a:xfrm>
          <a:prstGeom prst="rect">
            <a:avLst/>
          </a:prstGeom>
        </p:spPr>
      </p:pic>
      <p:sp>
        <p:nvSpPr>
          <p:cNvPr id="12" name="TextBox 11"/>
          <p:cNvSpPr txBox="1"/>
          <p:nvPr userDrawn="1"/>
        </p:nvSpPr>
        <p:spPr>
          <a:xfrm>
            <a:off x="4082143" y="1708919"/>
            <a:ext cx="4243506" cy="738664"/>
          </a:xfrm>
          <a:prstGeom prst="rect">
            <a:avLst/>
          </a:prstGeom>
          <a:noFill/>
        </p:spPr>
        <p:txBody>
          <a:bodyPr wrap="square" rtlCol="0">
            <a:spAutoFit/>
          </a:bodyPr>
          <a:lstStyle/>
          <a:p>
            <a:r>
              <a:rPr lang="en-US" sz="2400" b="1" dirty="0">
                <a:solidFill>
                  <a:srgbClr val="78BE20"/>
                </a:solidFill>
              </a:rPr>
              <a:t>XXXX Theory</a:t>
            </a:r>
          </a:p>
          <a:p>
            <a:r>
              <a:rPr lang="en-US" i="1" dirty="0" err="1"/>
              <a:t>Jambon</a:t>
            </a:r>
            <a:r>
              <a:rPr lang="en-US" i="1" dirty="0"/>
              <a:t> and </a:t>
            </a:r>
            <a:r>
              <a:rPr lang="en-US" i="1" dirty="0" err="1"/>
              <a:t>Jambon</a:t>
            </a:r>
            <a:endParaRPr lang="en-US" i="1" dirty="0"/>
          </a:p>
        </p:txBody>
      </p:sp>
      <p:sp>
        <p:nvSpPr>
          <p:cNvPr id="13" name="TextBox 12"/>
          <p:cNvSpPr txBox="1"/>
          <p:nvPr userDrawn="1"/>
        </p:nvSpPr>
        <p:spPr>
          <a:xfrm>
            <a:off x="4082143" y="2509765"/>
            <a:ext cx="1149674" cy="369332"/>
          </a:xfrm>
          <a:prstGeom prst="rect">
            <a:avLst/>
          </a:prstGeom>
          <a:noFill/>
        </p:spPr>
        <p:txBody>
          <a:bodyPr wrap="none" rtlCol="0">
            <a:spAutoFit/>
          </a:bodyPr>
          <a:lstStyle/>
          <a:p>
            <a:r>
              <a:rPr lang="en-US" dirty="0" err="1"/>
              <a:t>Bla</a:t>
            </a:r>
            <a:r>
              <a:rPr lang="en-US" dirty="0"/>
              <a:t> </a:t>
            </a:r>
            <a:r>
              <a:rPr lang="en-US" dirty="0" err="1"/>
              <a:t>bla</a:t>
            </a:r>
            <a:r>
              <a:rPr lang="en-US" dirty="0"/>
              <a:t> </a:t>
            </a:r>
            <a:r>
              <a:rPr lang="en-US" dirty="0" err="1"/>
              <a:t>bla</a:t>
            </a:r>
            <a:endParaRPr lang="en-US" dirty="0"/>
          </a:p>
        </p:txBody>
      </p:sp>
      <p:sp>
        <p:nvSpPr>
          <p:cNvPr id="14" name="Rectangle 13"/>
          <p:cNvSpPr/>
          <p:nvPr userDrawn="1"/>
        </p:nvSpPr>
        <p:spPr>
          <a:xfrm>
            <a:off x="1054472" y="1632858"/>
            <a:ext cx="7575178" cy="3420836"/>
          </a:xfrm>
          <a:prstGeom prst="rect">
            <a:avLst/>
          </a:prstGeom>
          <a:noFill/>
          <a:ln>
            <a:solidFill>
              <a:srgbClr val="78BE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2"/>
          <p:cNvSpPr>
            <a:spLocks noGrp="1"/>
          </p:cNvSpPr>
          <p:nvPr>
            <p:ph type="body" sz="quarter" idx="18" hasCustomPrompt="1"/>
          </p:nvPr>
        </p:nvSpPr>
        <p:spPr>
          <a:xfrm>
            <a:off x="628650" y="-67692"/>
            <a:ext cx="8515350" cy="605744"/>
          </a:xfrm>
          <a:prstGeom prst="rect">
            <a:avLst/>
          </a:prstGeom>
        </p:spPr>
        <p:txBody>
          <a:bodyPr/>
          <a:lstStyle>
            <a:lvl1pPr marL="0" indent="0" algn="r">
              <a:buNone/>
              <a:defRPr sz="2000" b="0" i="1">
                <a:solidFill>
                  <a:srgbClr val="78BE20"/>
                </a:solidFill>
                <a:latin typeface="+mj-lt"/>
                <a:cs typeface="Arial" panose="020B0604020202020204" pitchFamily="34" charset="0"/>
              </a:defRPr>
            </a:lvl1pPr>
          </a:lstStyle>
          <a:p>
            <a:pPr lvl="0"/>
            <a:r>
              <a:rPr lang="en-US" dirty="0"/>
              <a:t>SECTION TITLE</a:t>
            </a:r>
            <a:endParaRPr lang="en-CA" dirty="0"/>
          </a:p>
        </p:txBody>
      </p:sp>
    </p:spTree>
    <p:extLst>
      <p:ext uri="{BB962C8B-B14F-4D97-AF65-F5344CB8AC3E}">
        <p14:creationId xmlns:p14="http://schemas.microsoft.com/office/powerpoint/2010/main" val="32304019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Full Screen Image">
    <p:spTree>
      <p:nvGrpSpPr>
        <p:cNvPr id="1" name=""/>
        <p:cNvGrpSpPr/>
        <p:nvPr/>
      </p:nvGrpSpPr>
      <p:grpSpPr>
        <a:xfrm>
          <a:off x="0" y="0"/>
          <a:ext cx="0" cy="0"/>
          <a:chOff x="0" y="0"/>
          <a:chExt cx="0" cy="0"/>
        </a:xfrm>
      </p:grpSpPr>
      <p:sp>
        <p:nvSpPr>
          <p:cNvPr id="5" name="Triangle 8">
            <a:extLst>
              <a:ext uri="{FF2B5EF4-FFF2-40B4-BE49-F238E27FC236}">
                <a16:creationId xmlns:a16="http://schemas.microsoft.com/office/drawing/2014/main" id="{4BE2D037-0233-F24F-81DF-3B45AC460CC9}"/>
              </a:ext>
            </a:extLst>
          </p:cNvPr>
          <p:cNvSpPr/>
          <p:nvPr userDrawn="1"/>
        </p:nvSpPr>
        <p:spPr>
          <a:xfrm flipH="1">
            <a:off x="6745258" y="6427302"/>
            <a:ext cx="2398742" cy="430697"/>
          </a:xfrm>
          <a:custGeom>
            <a:avLst/>
            <a:gdLst>
              <a:gd name="connsiteX0" fmla="*/ 0 w 1905000"/>
              <a:gd name="connsiteY0" fmla="*/ 838200 h 838200"/>
              <a:gd name="connsiteX1" fmla="*/ 952500 w 1905000"/>
              <a:gd name="connsiteY1" fmla="*/ 0 h 838200"/>
              <a:gd name="connsiteX2" fmla="*/ 1905000 w 1905000"/>
              <a:gd name="connsiteY2" fmla="*/ 838200 h 838200"/>
              <a:gd name="connsiteX3" fmla="*/ 0 w 1905000"/>
              <a:gd name="connsiteY3" fmla="*/ 838200 h 838200"/>
              <a:gd name="connsiteX0" fmla="*/ 21535 w 1926535"/>
              <a:gd name="connsiteY0" fmla="*/ 500270 h 500270"/>
              <a:gd name="connsiteX1" fmla="*/ 0 w 1926535"/>
              <a:gd name="connsiteY1" fmla="*/ 0 h 500270"/>
              <a:gd name="connsiteX2" fmla="*/ 1926535 w 1926535"/>
              <a:gd name="connsiteY2" fmla="*/ 500270 h 500270"/>
              <a:gd name="connsiteX3" fmla="*/ 21535 w 1926535"/>
              <a:gd name="connsiteY3" fmla="*/ 500270 h 500270"/>
              <a:gd name="connsiteX0" fmla="*/ 21535 w 3357770"/>
              <a:gd name="connsiteY0" fmla="*/ 500270 h 500270"/>
              <a:gd name="connsiteX1" fmla="*/ 0 w 3357770"/>
              <a:gd name="connsiteY1" fmla="*/ 0 h 500270"/>
              <a:gd name="connsiteX2" fmla="*/ 3357770 w 3357770"/>
              <a:gd name="connsiteY2" fmla="*/ 231913 h 500270"/>
              <a:gd name="connsiteX3" fmla="*/ 21535 w 3357770"/>
              <a:gd name="connsiteY3" fmla="*/ 500270 h 500270"/>
              <a:gd name="connsiteX0" fmla="*/ 1657 w 3357770"/>
              <a:gd name="connsiteY0" fmla="*/ 390940 h 390940"/>
              <a:gd name="connsiteX1" fmla="*/ 0 w 3357770"/>
              <a:gd name="connsiteY1" fmla="*/ 0 h 390940"/>
              <a:gd name="connsiteX2" fmla="*/ 3357770 w 3357770"/>
              <a:gd name="connsiteY2" fmla="*/ 231913 h 390940"/>
              <a:gd name="connsiteX3" fmla="*/ 1657 w 3357770"/>
              <a:gd name="connsiteY3" fmla="*/ 390940 h 390940"/>
              <a:gd name="connsiteX0" fmla="*/ 1657 w 3357770"/>
              <a:gd name="connsiteY0" fmla="*/ 430697 h 430697"/>
              <a:gd name="connsiteX1" fmla="*/ 0 w 3357770"/>
              <a:gd name="connsiteY1" fmla="*/ 0 h 430697"/>
              <a:gd name="connsiteX2" fmla="*/ 3357770 w 3357770"/>
              <a:gd name="connsiteY2" fmla="*/ 231913 h 430697"/>
              <a:gd name="connsiteX3" fmla="*/ 1657 w 3357770"/>
              <a:gd name="connsiteY3" fmla="*/ 430697 h 430697"/>
              <a:gd name="connsiteX0" fmla="*/ 1657 w 3347831"/>
              <a:gd name="connsiteY0" fmla="*/ 430697 h 430697"/>
              <a:gd name="connsiteX1" fmla="*/ 0 w 3347831"/>
              <a:gd name="connsiteY1" fmla="*/ 0 h 430697"/>
              <a:gd name="connsiteX2" fmla="*/ 3347831 w 3347831"/>
              <a:gd name="connsiteY2" fmla="*/ 112644 h 430697"/>
              <a:gd name="connsiteX3" fmla="*/ 1657 w 3347831"/>
              <a:gd name="connsiteY3" fmla="*/ 430697 h 430697"/>
            </a:gdLst>
            <a:ahLst/>
            <a:cxnLst>
              <a:cxn ang="0">
                <a:pos x="connsiteX0" y="connsiteY0"/>
              </a:cxn>
              <a:cxn ang="0">
                <a:pos x="connsiteX1" y="connsiteY1"/>
              </a:cxn>
              <a:cxn ang="0">
                <a:pos x="connsiteX2" y="connsiteY2"/>
              </a:cxn>
              <a:cxn ang="0">
                <a:pos x="connsiteX3" y="connsiteY3"/>
              </a:cxn>
            </a:cxnLst>
            <a:rect l="l" t="t" r="r" b="b"/>
            <a:pathLst>
              <a:path w="3347831" h="430697">
                <a:moveTo>
                  <a:pt x="1657" y="430697"/>
                </a:moveTo>
                <a:cubicBezTo>
                  <a:pt x="1105" y="300384"/>
                  <a:pt x="552" y="130313"/>
                  <a:pt x="0" y="0"/>
                </a:cubicBezTo>
                <a:lnTo>
                  <a:pt x="3347831" y="112644"/>
                </a:lnTo>
                <a:lnTo>
                  <a:pt x="1657" y="430697"/>
                </a:lnTo>
                <a:close/>
              </a:path>
            </a:pathLst>
          </a:custGeom>
          <a:solidFill>
            <a:srgbClr val="65B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 name="Picture Placeholder 2">
            <a:extLst>
              <a:ext uri="{FF2B5EF4-FFF2-40B4-BE49-F238E27FC236}">
                <a16:creationId xmlns:a16="http://schemas.microsoft.com/office/drawing/2014/main" id="{CEDEA0B6-A0C1-B547-9A7C-4FCA1D5BD375}"/>
              </a:ext>
            </a:extLst>
          </p:cNvPr>
          <p:cNvSpPr>
            <a:spLocks noGrp="1"/>
          </p:cNvSpPr>
          <p:nvPr>
            <p:ph type="pic" idx="1"/>
          </p:nvPr>
        </p:nvSpPr>
        <p:spPr>
          <a:xfrm>
            <a:off x="-1" y="1"/>
            <a:ext cx="9141580" cy="6866467"/>
          </a:xfrm>
          <a:custGeom>
            <a:avLst/>
            <a:gdLst>
              <a:gd name="connsiteX0" fmla="*/ 0 w 12184954"/>
              <a:gd name="connsiteY0" fmla="*/ 0 h 3733800"/>
              <a:gd name="connsiteX1" fmla="*/ 12184954 w 12184954"/>
              <a:gd name="connsiteY1" fmla="*/ 0 h 3733800"/>
              <a:gd name="connsiteX2" fmla="*/ 12184954 w 12184954"/>
              <a:gd name="connsiteY2" fmla="*/ 3733800 h 3733800"/>
              <a:gd name="connsiteX3" fmla="*/ 0 w 12184954"/>
              <a:gd name="connsiteY3" fmla="*/ 3733800 h 3733800"/>
              <a:gd name="connsiteX4" fmla="*/ 0 w 12184954"/>
              <a:gd name="connsiteY4" fmla="*/ 0 h 3733800"/>
              <a:gd name="connsiteX0" fmla="*/ 0 w 12184954"/>
              <a:gd name="connsiteY0" fmla="*/ 0 h 4131365"/>
              <a:gd name="connsiteX1" fmla="*/ 12184954 w 12184954"/>
              <a:gd name="connsiteY1" fmla="*/ 0 h 4131365"/>
              <a:gd name="connsiteX2" fmla="*/ 12175015 w 12184954"/>
              <a:gd name="connsiteY2" fmla="*/ 4131365 h 4131365"/>
              <a:gd name="connsiteX3" fmla="*/ 0 w 12184954"/>
              <a:gd name="connsiteY3" fmla="*/ 3733800 h 4131365"/>
              <a:gd name="connsiteX4" fmla="*/ 0 w 12184954"/>
              <a:gd name="connsiteY4" fmla="*/ 0 h 4131365"/>
              <a:gd name="connsiteX0" fmla="*/ 0 w 12217348"/>
              <a:gd name="connsiteY0" fmla="*/ 0 h 6408898"/>
              <a:gd name="connsiteX1" fmla="*/ 12184954 w 12217348"/>
              <a:gd name="connsiteY1" fmla="*/ 0 h 6408898"/>
              <a:gd name="connsiteX2" fmla="*/ 12217348 w 12217348"/>
              <a:gd name="connsiteY2" fmla="*/ 6408898 h 6408898"/>
              <a:gd name="connsiteX3" fmla="*/ 0 w 12217348"/>
              <a:gd name="connsiteY3" fmla="*/ 3733800 h 6408898"/>
              <a:gd name="connsiteX4" fmla="*/ 0 w 12217348"/>
              <a:gd name="connsiteY4" fmla="*/ 0 h 6408898"/>
              <a:gd name="connsiteX0" fmla="*/ 0 w 12217348"/>
              <a:gd name="connsiteY0" fmla="*/ 0 h 6866466"/>
              <a:gd name="connsiteX1" fmla="*/ 12184954 w 12217348"/>
              <a:gd name="connsiteY1" fmla="*/ 0 h 6866466"/>
              <a:gd name="connsiteX2" fmla="*/ 12217348 w 12217348"/>
              <a:gd name="connsiteY2" fmla="*/ 6408898 h 6866466"/>
              <a:gd name="connsiteX3" fmla="*/ 0 w 12217348"/>
              <a:gd name="connsiteY3" fmla="*/ 6866466 h 6866466"/>
              <a:gd name="connsiteX4" fmla="*/ 0 w 12217348"/>
              <a:gd name="connsiteY4" fmla="*/ 0 h 6866466"/>
              <a:gd name="connsiteX0" fmla="*/ 0 w 12188773"/>
              <a:gd name="connsiteY0" fmla="*/ 0 h 6866466"/>
              <a:gd name="connsiteX1" fmla="*/ 12184954 w 12188773"/>
              <a:gd name="connsiteY1" fmla="*/ 0 h 6866466"/>
              <a:gd name="connsiteX2" fmla="*/ 12188773 w 12188773"/>
              <a:gd name="connsiteY2" fmla="*/ 6421598 h 6866466"/>
              <a:gd name="connsiteX3" fmla="*/ 0 w 12188773"/>
              <a:gd name="connsiteY3" fmla="*/ 6866466 h 6866466"/>
              <a:gd name="connsiteX4" fmla="*/ 0 w 12188773"/>
              <a:gd name="connsiteY4" fmla="*/ 0 h 6866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8773" h="6866466">
                <a:moveTo>
                  <a:pt x="0" y="0"/>
                </a:moveTo>
                <a:lnTo>
                  <a:pt x="12184954" y="0"/>
                </a:lnTo>
                <a:lnTo>
                  <a:pt x="12188773" y="6421598"/>
                </a:lnTo>
                <a:lnTo>
                  <a:pt x="0" y="6866466"/>
                </a:lnTo>
                <a:lnTo>
                  <a:pt x="0" y="0"/>
                </a:lnTo>
                <a:close/>
              </a:path>
            </a:pathLst>
          </a:cu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6" name="Text Placeholder 12">
            <a:extLst>
              <a:ext uri="{FF2B5EF4-FFF2-40B4-BE49-F238E27FC236}">
                <a16:creationId xmlns:a16="http://schemas.microsoft.com/office/drawing/2014/main" id="{ADCDB871-3DA2-5A4D-8867-FEBA9BCD5469}"/>
              </a:ext>
            </a:extLst>
          </p:cNvPr>
          <p:cNvSpPr>
            <a:spLocks noGrp="1"/>
          </p:cNvSpPr>
          <p:nvPr>
            <p:ph type="body" sz="quarter" idx="10" hasCustomPrompt="1"/>
          </p:nvPr>
        </p:nvSpPr>
        <p:spPr>
          <a:xfrm>
            <a:off x="341689" y="3657600"/>
            <a:ext cx="8458200" cy="1371600"/>
          </a:xfrm>
          <a:prstGeom prst="rect">
            <a:avLst/>
          </a:prstGeom>
        </p:spPr>
        <p:txBody>
          <a:bodyPr/>
          <a:lstStyle>
            <a:lvl1pPr marL="0" indent="0" algn="r">
              <a:buNone/>
              <a:defRPr sz="3600" b="1" i="0" spc="75" baseline="0">
                <a:solidFill>
                  <a:schemeClr val="bg1"/>
                </a:solidFill>
                <a:latin typeface="Stag Semibold" panose="02000503060000020004" pitchFamily="2" charset="77"/>
              </a:defRPr>
            </a:lvl1pPr>
          </a:lstStyle>
          <a:p>
            <a:pPr lvl="0"/>
            <a:r>
              <a:rPr lang="en-US" dirty="0"/>
              <a:t>This is a full-screen image</a:t>
            </a:r>
            <a:br>
              <a:rPr lang="en-US" dirty="0"/>
            </a:br>
            <a:r>
              <a:rPr lang="en-US" dirty="0"/>
              <a:t>with a caption</a:t>
            </a:r>
          </a:p>
        </p:txBody>
      </p:sp>
    </p:spTree>
    <p:extLst>
      <p:ext uri="{BB962C8B-B14F-4D97-AF65-F5344CB8AC3E}">
        <p14:creationId xmlns:p14="http://schemas.microsoft.com/office/powerpoint/2010/main" val="3413199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914400" y="1143000"/>
            <a:ext cx="7696200" cy="384175"/>
          </a:xfrm>
          <a:prstGeom prst="rect">
            <a:avLst/>
          </a:prstGeom>
        </p:spPr>
        <p:txBody>
          <a:bodyPr wrap="square" lIns="0" tIns="0" rIns="0" bIns="0" anchor="t" anchorCtr="0">
            <a:noAutofit/>
          </a:bodyPr>
          <a:lstStyle>
            <a:lvl1pPr marL="0" marR="0" indent="0" algn="l" defTabSz="457200" rtl="0" eaLnBrk="1" fontAlgn="auto" latinLnBrk="0" hangingPunct="1">
              <a:lnSpc>
                <a:spcPct val="100000"/>
              </a:lnSpc>
              <a:spcBef>
                <a:spcPct val="0"/>
              </a:spcBef>
              <a:spcAft>
                <a:spcPts val="0"/>
              </a:spcAft>
              <a:buClrTx/>
              <a:buSzTx/>
              <a:buFontTx/>
              <a:buNone/>
              <a:tabLst/>
              <a:defRPr sz="2400" b="0" i="0" kern="1200" cap="all" spc="-70">
                <a:solidFill>
                  <a:srgbClr val="A3AD2A"/>
                </a:solidFill>
                <a:latin typeface="Arial"/>
              </a:defRPr>
            </a:lvl1pPr>
          </a:lstStyle>
          <a:p>
            <a:r>
              <a:rPr lang="en-US" dirty="0"/>
              <a:t>TITLE OF SECTION LORUM IPSUM</a:t>
            </a:r>
            <a:br>
              <a:rPr lang="en-US" dirty="0"/>
            </a:br>
            <a:endParaRPr lang="en-US" dirty="0"/>
          </a:p>
        </p:txBody>
      </p:sp>
      <p:sp>
        <p:nvSpPr>
          <p:cNvPr id="9" name="Content Placeholder 2"/>
          <p:cNvSpPr>
            <a:spLocks noGrp="1"/>
          </p:cNvSpPr>
          <p:nvPr>
            <p:ph sz="half" idx="10" hasCustomPrompt="1"/>
          </p:nvPr>
        </p:nvSpPr>
        <p:spPr>
          <a:xfrm>
            <a:off x="914400" y="1755775"/>
            <a:ext cx="7696200" cy="4721225"/>
          </a:xfrm>
          <a:prstGeom prst="rect">
            <a:avLst/>
          </a:prstGeom>
        </p:spPr>
        <p:txBody>
          <a:bodyPr lIns="0" tIns="0" rIns="0" bIns="0">
            <a:noAutofit/>
          </a:bodyPr>
          <a:lstStyle>
            <a:lvl1pPr marL="285750" indent="-285750" algn="l">
              <a:lnSpc>
                <a:spcPts val="2220"/>
              </a:lnSpc>
              <a:spcBef>
                <a:spcPts val="600"/>
              </a:spcBef>
              <a:spcAft>
                <a:spcPts val="600"/>
              </a:spcAft>
              <a:buFont typeface="Arial" panose="020B0604020202020204" pitchFamily="34" charset="0"/>
              <a:buChar char="•"/>
              <a:defRPr lang="en-US" sz="1600" kern="100" spc="-40">
                <a:solidFill>
                  <a:schemeClr val="tx1"/>
                </a:solidFill>
                <a:effectLst/>
                <a:latin typeface="Arial"/>
              </a:defRPr>
            </a:lvl1pPr>
            <a:lvl2pPr>
              <a:defRPr sz="2400"/>
            </a:lvl2pPr>
            <a:lvl3pPr>
              <a:defRPr sz="2000"/>
            </a:lvl3pPr>
            <a:lvl4pPr marL="1371600" indent="0">
              <a:buNone/>
              <a:defRPr sz="1800"/>
            </a:lvl4pPr>
            <a:lvl5pPr>
              <a:defRPr sz="1800"/>
            </a:lvl5pPr>
            <a:lvl6pPr>
              <a:defRPr sz="1800"/>
            </a:lvl6pPr>
            <a:lvl7pPr>
              <a:defRPr sz="1800"/>
            </a:lvl7pPr>
            <a:lvl8pPr>
              <a:defRPr sz="1800"/>
            </a:lvl8pPr>
            <a:lvl9pPr>
              <a:defRPr sz="1800"/>
            </a:lvl9pPr>
          </a:lstStyle>
          <a:p>
            <a:r>
              <a:rPr lang="en-US" sz="1600" dirty="0">
                <a:effectLst/>
                <a:latin typeface="Arial"/>
                <a:ea typeface="ＭＳ 明朝"/>
                <a:cs typeface="Times New Roman"/>
              </a:rPr>
              <a:t>Intro Text lorem ipsum que quo que eicille stiorio nseque re sum voluptas autati dolupta tiscimaximi, quam ad quam, que nus estrupta perum venda quassitaest quaerem porpor si omnihillab id quas doluptam esci sendis asperum nonsequam que necto tecum entotatum nistis dolo.k</a:t>
            </a:r>
            <a:endParaRPr lang="en-US" sz="1200" dirty="0">
              <a:effectLst/>
              <a:latin typeface="Cambria"/>
              <a:ea typeface="ＭＳ 明朝"/>
              <a:cs typeface="Times New Roman"/>
            </a:endParaRPr>
          </a:p>
          <a:p>
            <a:r>
              <a:rPr lang="en-US" sz="1600" dirty="0">
                <a:effectLst/>
                <a:latin typeface="Arial"/>
                <a:ea typeface="ＭＳ 明朝"/>
                <a:cs typeface="Times New Roman"/>
              </a:rPr>
              <a:t> </a:t>
            </a:r>
            <a:endParaRPr lang="en-US" sz="1200" dirty="0">
              <a:effectLst/>
              <a:latin typeface="Cambria"/>
              <a:ea typeface="ＭＳ 明朝"/>
              <a:cs typeface="Times New Roman"/>
            </a:endParaRPr>
          </a:p>
        </p:txBody>
      </p:sp>
    </p:spTree>
    <p:extLst>
      <p:ext uri="{BB962C8B-B14F-4D97-AF65-F5344CB8AC3E}">
        <p14:creationId xmlns:p14="http://schemas.microsoft.com/office/powerpoint/2010/main" val="8380502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914400" y="1143000"/>
            <a:ext cx="7696200" cy="384175"/>
          </a:xfrm>
          <a:prstGeom prst="rect">
            <a:avLst/>
          </a:prstGeom>
        </p:spPr>
        <p:txBody>
          <a:bodyPr wrap="square" lIns="0" tIns="0" rIns="0" bIns="0" anchor="t" anchorCtr="0">
            <a:noAutofit/>
          </a:bodyPr>
          <a:lstStyle>
            <a:lvl1pPr marL="0" marR="0" indent="0" algn="l" defTabSz="457200" rtl="0" eaLnBrk="1" fontAlgn="auto" latinLnBrk="0" hangingPunct="1">
              <a:lnSpc>
                <a:spcPct val="100000"/>
              </a:lnSpc>
              <a:spcBef>
                <a:spcPct val="0"/>
              </a:spcBef>
              <a:spcAft>
                <a:spcPts val="0"/>
              </a:spcAft>
              <a:buClrTx/>
              <a:buSzTx/>
              <a:buFontTx/>
              <a:buNone/>
              <a:tabLst/>
              <a:defRPr sz="2400" b="0" i="0" kern="1200" cap="all" spc="-70">
                <a:solidFill>
                  <a:srgbClr val="A3AD2A"/>
                </a:solidFill>
                <a:latin typeface="Arial"/>
              </a:defRPr>
            </a:lvl1pPr>
          </a:lstStyle>
          <a:p>
            <a:r>
              <a:rPr lang="en-US" dirty="0"/>
              <a:t>TITLE OF SECTION LORUM IPSUM</a:t>
            </a:r>
            <a:br>
              <a:rPr lang="en-US" dirty="0"/>
            </a:br>
            <a:endParaRPr lang="en-US" dirty="0"/>
          </a:p>
        </p:txBody>
      </p:sp>
      <p:sp>
        <p:nvSpPr>
          <p:cNvPr id="9" name="Content Placeholder 2"/>
          <p:cNvSpPr>
            <a:spLocks noGrp="1"/>
          </p:cNvSpPr>
          <p:nvPr>
            <p:ph sz="half" idx="10" hasCustomPrompt="1"/>
          </p:nvPr>
        </p:nvSpPr>
        <p:spPr>
          <a:xfrm>
            <a:off x="914400" y="1755775"/>
            <a:ext cx="7696200" cy="4721225"/>
          </a:xfrm>
          <a:prstGeom prst="rect">
            <a:avLst/>
          </a:prstGeom>
        </p:spPr>
        <p:txBody>
          <a:bodyPr lIns="0" tIns="0" rIns="0" bIns="0">
            <a:noAutofit/>
          </a:bodyPr>
          <a:lstStyle>
            <a:lvl1pPr marL="285750" indent="-285750" algn="l">
              <a:lnSpc>
                <a:spcPts val="2220"/>
              </a:lnSpc>
              <a:spcBef>
                <a:spcPts val="600"/>
              </a:spcBef>
              <a:spcAft>
                <a:spcPts val="600"/>
              </a:spcAft>
              <a:buFont typeface="Arial" panose="020B0604020202020204" pitchFamily="34" charset="0"/>
              <a:buChar char="•"/>
              <a:defRPr lang="en-US" sz="1600" kern="100" spc="-40">
                <a:solidFill>
                  <a:schemeClr val="tx1"/>
                </a:solidFill>
                <a:effectLst/>
                <a:latin typeface="Arial"/>
              </a:defRPr>
            </a:lvl1pPr>
            <a:lvl2pPr>
              <a:defRPr sz="2400"/>
            </a:lvl2pPr>
            <a:lvl3pPr>
              <a:defRPr sz="2000"/>
            </a:lvl3pPr>
            <a:lvl4pPr marL="1371600" indent="0">
              <a:buNone/>
              <a:defRPr sz="1800"/>
            </a:lvl4pPr>
            <a:lvl5pPr>
              <a:defRPr sz="1800"/>
            </a:lvl5pPr>
            <a:lvl6pPr>
              <a:defRPr sz="1800"/>
            </a:lvl6pPr>
            <a:lvl7pPr>
              <a:defRPr sz="1800"/>
            </a:lvl7pPr>
            <a:lvl8pPr>
              <a:defRPr sz="1800"/>
            </a:lvl8pPr>
            <a:lvl9pPr>
              <a:defRPr sz="1800"/>
            </a:lvl9pPr>
          </a:lstStyle>
          <a:p>
            <a:r>
              <a:rPr lang="en-US" sz="1600" dirty="0">
                <a:effectLst/>
                <a:latin typeface="Arial"/>
                <a:ea typeface="ＭＳ 明朝"/>
                <a:cs typeface="Times New Roman"/>
              </a:rPr>
              <a:t>Intro Text lorem ipsum que quo que eicille stiorio nseque re sum voluptas autati dolupta tiscimaximi, quam ad quam, que nus estrupta perum venda quassitaest quaerem porpor si omnihillab id quas doluptam esci sendis asperum nonsequam que necto tecum entotatum nistis dolo.k</a:t>
            </a:r>
            <a:endParaRPr lang="en-US" sz="1200" dirty="0">
              <a:effectLst/>
              <a:latin typeface="Cambria"/>
              <a:ea typeface="ＭＳ 明朝"/>
              <a:cs typeface="Times New Roman"/>
            </a:endParaRPr>
          </a:p>
          <a:p>
            <a:r>
              <a:rPr lang="en-US" sz="1600" dirty="0">
                <a:effectLst/>
                <a:latin typeface="Arial"/>
                <a:ea typeface="ＭＳ 明朝"/>
                <a:cs typeface="Times New Roman"/>
              </a:rPr>
              <a:t> </a:t>
            </a:r>
            <a:endParaRPr lang="en-US" sz="1200" dirty="0">
              <a:effectLst/>
              <a:latin typeface="Cambria"/>
              <a:ea typeface="ＭＳ 明朝"/>
              <a:cs typeface="Times New Roman"/>
            </a:endParaRPr>
          </a:p>
        </p:txBody>
      </p:sp>
      <p:sp>
        <p:nvSpPr>
          <p:cNvPr id="10" name="Text Placeholder 18"/>
          <p:cNvSpPr>
            <a:spLocks noGrp="1"/>
          </p:cNvSpPr>
          <p:nvPr>
            <p:ph type="body" sz="quarter" idx="11" hasCustomPrompt="1"/>
          </p:nvPr>
        </p:nvSpPr>
        <p:spPr>
          <a:xfrm>
            <a:off x="914400" y="457200"/>
            <a:ext cx="6172200" cy="228600"/>
          </a:xfrm>
          <a:prstGeom prst="rect">
            <a:avLst/>
          </a:prstGeom>
        </p:spPr>
        <p:txBody>
          <a:bodyPr lIns="0" tIns="0" rIns="0" bIns="0"/>
          <a:lstStyle>
            <a:lvl1pPr marL="0" indent="0">
              <a:buNone/>
              <a:defRPr lang="en-US" sz="1200" smtClean="0">
                <a:solidFill>
                  <a:srgbClr val="354047"/>
                </a:solidFill>
                <a:effectLst/>
              </a:defRPr>
            </a:lvl1pPr>
          </a:lstStyle>
          <a:p>
            <a:r>
              <a:rPr lang="en-US" sz="1200" dirty="0">
                <a:effectLst/>
                <a:latin typeface="+mn-lt"/>
                <a:ea typeface="ＭＳ 明朝"/>
                <a:cs typeface="Times New Roman"/>
              </a:rPr>
              <a:t>Consumer </a:t>
            </a:r>
            <a:r>
              <a:rPr lang="en-US" sz="1200" dirty="0" err="1">
                <a:effectLst/>
                <a:latin typeface="+mn-lt"/>
                <a:ea typeface="ＭＳ 明朝"/>
                <a:cs typeface="Times New Roman"/>
              </a:rPr>
              <a:t>Behaviour</a:t>
            </a:r>
            <a:endParaRPr lang="en-US" sz="1200" dirty="0">
              <a:effectLst/>
              <a:latin typeface="Cambria"/>
              <a:ea typeface="ＭＳ 明朝"/>
              <a:cs typeface="Times New Roman"/>
            </a:endParaRPr>
          </a:p>
        </p:txBody>
      </p:sp>
      <p:sp>
        <p:nvSpPr>
          <p:cNvPr id="11" name="Text Placeholder 20"/>
          <p:cNvSpPr>
            <a:spLocks noGrp="1"/>
          </p:cNvSpPr>
          <p:nvPr>
            <p:ph type="body" sz="quarter" idx="12" hasCustomPrompt="1"/>
          </p:nvPr>
        </p:nvSpPr>
        <p:spPr>
          <a:xfrm>
            <a:off x="914400" y="685800"/>
            <a:ext cx="4267200" cy="228600"/>
          </a:xfrm>
          <a:prstGeom prst="rect">
            <a:avLst/>
          </a:prstGeom>
        </p:spPr>
        <p:txBody>
          <a:bodyPr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lang="en-US" sz="1200" baseline="0" smtClean="0">
                <a:solidFill>
                  <a:schemeClr val="bg1"/>
                </a:solidFill>
                <a:effect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1200" dirty="0">
                <a:effectLst/>
                <a:latin typeface="+mn-lt"/>
                <a:ea typeface="ＭＳ 明朝"/>
                <a:cs typeface="Times New Roman"/>
              </a:rPr>
              <a:t>Creation and Diffusion of Culture</a:t>
            </a:r>
            <a:endParaRPr lang="en-US" sz="1200" dirty="0">
              <a:effectLst/>
              <a:latin typeface="Cambria"/>
              <a:ea typeface="ＭＳ 明朝"/>
              <a:cs typeface="Times New Roman"/>
            </a:endParaRPr>
          </a:p>
        </p:txBody>
      </p:sp>
    </p:spTree>
    <p:extLst>
      <p:ext uri="{BB962C8B-B14F-4D97-AF65-F5344CB8AC3E}">
        <p14:creationId xmlns:p14="http://schemas.microsoft.com/office/powerpoint/2010/main" val="21826062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91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41763"/>
            <a:ext cx="4038600" cy="21891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9"/>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ltLang="en-US"/>
          </a:p>
        </p:txBody>
      </p:sp>
      <p:sp>
        <p:nvSpPr>
          <p:cNvPr id="7" name="Footer Placeholder 21"/>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ltLang="en-US"/>
          </a:p>
        </p:txBody>
      </p:sp>
      <p:sp>
        <p:nvSpPr>
          <p:cNvPr id="8" name="Slide Number Placeholder 17"/>
          <p:cNvSpPr>
            <a:spLocks noGrp="1"/>
          </p:cNvSpPr>
          <p:nvPr>
            <p:ph type="sldNum" sz="quarter" idx="12"/>
          </p:nvPr>
        </p:nvSpPr>
        <p:spPr>
          <a:xfrm>
            <a:off x="6553200" y="6356350"/>
            <a:ext cx="2133600" cy="365125"/>
          </a:xfrm>
          <a:prstGeom prst="rect">
            <a:avLst/>
          </a:prstGeom>
        </p:spPr>
        <p:txBody>
          <a:bodyPr/>
          <a:lstStyle>
            <a:lvl1pPr>
              <a:defRPr/>
            </a:lvl1pPr>
          </a:lstStyle>
          <a:p>
            <a:fld id="{0FCFDE82-49CA-4128-8B1A-8687281E1429}" type="slidenum">
              <a:rPr lang="en-US"/>
              <a:pPr/>
              <a:t>‹#›</a:t>
            </a:fld>
            <a:endParaRPr lang="en-US"/>
          </a:p>
        </p:txBody>
      </p:sp>
    </p:spTree>
    <p:extLst>
      <p:ext uri="{BB962C8B-B14F-4D97-AF65-F5344CB8AC3E}">
        <p14:creationId xmlns:p14="http://schemas.microsoft.com/office/powerpoint/2010/main" val="61024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13" name="Text Placeholder 12"/>
          <p:cNvSpPr>
            <a:spLocks noGrp="1"/>
          </p:cNvSpPr>
          <p:nvPr>
            <p:ph type="body" sz="quarter" idx="15" hasCustomPrompt="1"/>
          </p:nvPr>
        </p:nvSpPr>
        <p:spPr>
          <a:xfrm>
            <a:off x="628650" y="316820"/>
            <a:ext cx="8515350" cy="605744"/>
          </a:xfrm>
          <a:prstGeom prst="rect">
            <a:avLst/>
          </a:prstGeom>
        </p:spPr>
        <p:txBody>
          <a:bodyPr/>
          <a:lstStyle>
            <a:lvl1pPr marL="0" indent="0" algn="ctr">
              <a:buNone/>
              <a:defRPr sz="2800" b="1">
                <a:solidFill>
                  <a:srgbClr val="78BE20"/>
                </a:solidFill>
                <a:latin typeface="+mn-lt"/>
                <a:cs typeface="Arial" panose="020B0604020202020204" pitchFamily="34" charset="0"/>
              </a:defRPr>
            </a:lvl1pPr>
          </a:lstStyle>
          <a:p>
            <a:pPr lvl="0"/>
            <a:r>
              <a:rPr lang="en-US" dirty="0"/>
              <a:t>Title of Section</a:t>
            </a:r>
            <a:endParaRPr lang="en-CA" dirty="0"/>
          </a:p>
        </p:txBody>
      </p:sp>
      <p:sp>
        <p:nvSpPr>
          <p:cNvPr id="14" name="Text Placeholder 12"/>
          <p:cNvSpPr>
            <a:spLocks noGrp="1"/>
          </p:cNvSpPr>
          <p:nvPr>
            <p:ph type="body" sz="quarter" idx="16" hasCustomPrompt="1"/>
          </p:nvPr>
        </p:nvSpPr>
        <p:spPr>
          <a:xfrm>
            <a:off x="628650" y="772373"/>
            <a:ext cx="8515350" cy="479696"/>
          </a:xfrm>
          <a:prstGeom prst="rect">
            <a:avLst/>
          </a:prstGeom>
        </p:spPr>
        <p:txBody>
          <a:bodyPr/>
          <a:lstStyle>
            <a:lvl1pPr marL="0" indent="0" algn="ctr">
              <a:buNone/>
              <a:defRPr lang="en-CA" sz="2800" i="1" kern="1200" dirty="0">
                <a:solidFill>
                  <a:schemeClr val="tx1"/>
                </a:solidFill>
                <a:latin typeface="+mn-lt"/>
                <a:ea typeface="+mn-ea"/>
                <a:cs typeface="Arial" panose="020B0604020202020204" pitchFamily="34" charset="0"/>
              </a:defRPr>
            </a:lvl1pPr>
          </a:lstStyle>
          <a:p>
            <a:pPr lvl="0"/>
            <a:r>
              <a:rPr lang="en-US" dirty="0"/>
              <a:t>Subheading Lorem Ipsum</a:t>
            </a:r>
            <a:endParaRPr lang="en-CA" dirty="0"/>
          </a:p>
        </p:txBody>
      </p:sp>
      <p:sp>
        <p:nvSpPr>
          <p:cNvPr id="16" name="Text Placeholder 15"/>
          <p:cNvSpPr>
            <a:spLocks noGrp="1"/>
          </p:cNvSpPr>
          <p:nvPr>
            <p:ph type="body" sz="quarter" idx="17" hasCustomPrompt="1"/>
          </p:nvPr>
        </p:nvSpPr>
        <p:spPr>
          <a:xfrm>
            <a:off x="1020534" y="1789262"/>
            <a:ext cx="7594829" cy="4448252"/>
          </a:xfrm>
          <a:prstGeom prst="rect">
            <a:avLst/>
          </a:prstGeom>
        </p:spPr>
        <p:txBody>
          <a:bodyPr/>
          <a:lstStyle>
            <a:lvl1pPr>
              <a:defRPr sz="2200">
                <a:solidFill>
                  <a:schemeClr val="tx1"/>
                </a:solidFill>
                <a:latin typeface="+mn-lt"/>
                <a:cs typeface="Arial" panose="020B0604020202020204" pitchFamily="34" charset="0"/>
              </a:defRPr>
            </a:lvl1pPr>
            <a:lvl2pPr marL="514350" indent="-171450">
              <a:buSzPct val="50000"/>
              <a:buFont typeface="Courier New" panose="02070309020205020404" pitchFamily="49" charset="0"/>
              <a:buChar char="o"/>
              <a:defRPr sz="2000">
                <a:latin typeface="+mn-lt"/>
              </a:defRPr>
            </a:lvl2pPr>
          </a:lstStyle>
          <a:p>
            <a:pPr lvl="0"/>
            <a:r>
              <a:rPr lang="en-US" dirty="0"/>
              <a:t>Text goes here</a:t>
            </a:r>
          </a:p>
          <a:p>
            <a:pPr lvl="1"/>
            <a:r>
              <a:rPr lang="en-US" dirty="0"/>
              <a:t>Lorem Ipsum</a:t>
            </a:r>
          </a:p>
          <a:p>
            <a:pPr lvl="2"/>
            <a:endParaRPr lang="en-CA" dirty="0"/>
          </a:p>
        </p:txBody>
      </p:sp>
      <p:sp>
        <p:nvSpPr>
          <p:cNvPr id="17" name="TextBox 16"/>
          <p:cNvSpPr txBox="1"/>
          <p:nvPr userDrawn="1"/>
        </p:nvSpPr>
        <p:spPr>
          <a:xfrm>
            <a:off x="628651" y="6388158"/>
            <a:ext cx="7986713" cy="219291"/>
          </a:xfrm>
          <a:prstGeom prst="rect">
            <a:avLst/>
          </a:prstGeom>
          <a:noFill/>
        </p:spPr>
        <p:txBody>
          <a:bodyPr wrap="square" rtlCol="0">
            <a:spAutoFit/>
          </a:bodyPr>
          <a:lstStyle/>
          <a:p>
            <a:r>
              <a:rPr lang="en-CA" sz="825" dirty="0">
                <a:solidFill>
                  <a:srgbClr val="C1C6C8"/>
                </a:solidFill>
                <a:latin typeface="Arial" panose="020B0604020202020204" pitchFamily="34" charset="0"/>
                <a:cs typeface="Arial" panose="020B0604020202020204" pitchFamily="34" charset="0"/>
              </a:rPr>
              <a:t>UBC SAUDER SCHOOL OF BUSINESS | ROBERT H. LEE GRADUATE SCHOOL</a:t>
            </a:r>
          </a:p>
        </p:txBody>
      </p:sp>
    </p:spTree>
    <p:extLst>
      <p:ext uri="{BB962C8B-B14F-4D97-AF65-F5344CB8AC3E}">
        <p14:creationId xmlns:p14="http://schemas.microsoft.com/office/powerpoint/2010/main" val="661851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CA"/>
              <a:t>UBC SAUDER SCHOOL OF BUSINESS | ROBERT H. LEE GRADUATE SCHOOL</a:t>
            </a:r>
            <a:endParaRPr lang="en-CA"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4472" y="1708919"/>
            <a:ext cx="2787704" cy="3213196"/>
          </a:xfrm>
          <a:prstGeom prst="rect">
            <a:avLst/>
          </a:prstGeom>
        </p:spPr>
      </p:pic>
      <p:sp>
        <p:nvSpPr>
          <p:cNvPr id="12" name="TextBox 11"/>
          <p:cNvSpPr txBox="1"/>
          <p:nvPr userDrawn="1"/>
        </p:nvSpPr>
        <p:spPr>
          <a:xfrm>
            <a:off x="4082143" y="1708919"/>
            <a:ext cx="4243506" cy="738664"/>
          </a:xfrm>
          <a:prstGeom prst="rect">
            <a:avLst/>
          </a:prstGeom>
          <a:noFill/>
        </p:spPr>
        <p:txBody>
          <a:bodyPr wrap="square" rtlCol="0">
            <a:spAutoFit/>
          </a:bodyPr>
          <a:lstStyle/>
          <a:p>
            <a:r>
              <a:rPr lang="en-US" sz="2400" b="1" dirty="0">
                <a:solidFill>
                  <a:srgbClr val="78BE20"/>
                </a:solidFill>
              </a:rPr>
              <a:t>XXXX Theory</a:t>
            </a:r>
          </a:p>
          <a:p>
            <a:r>
              <a:rPr lang="en-US" i="1" dirty="0" err="1"/>
              <a:t>Jambon</a:t>
            </a:r>
            <a:r>
              <a:rPr lang="en-US" i="1" dirty="0"/>
              <a:t> and </a:t>
            </a:r>
            <a:r>
              <a:rPr lang="en-US" i="1" dirty="0" err="1"/>
              <a:t>Jambon</a:t>
            </a:r>
            <a:endParaRPr lang="en-US" i="1" dirty="0"/>
          </a:p>
        </p:txBody>
      </p:sp>
      <p:sp>
        <p:nvSpPr>
          <p:cNvPr id="13" name="TextBox 12"/>
          <p:cNvSpPr txBox="1"/>
          <p:nvPr userDrawn="1"/>
        </p:nvSpPr>
        <p:spPr>
          <a:xfrm>
            <a:off x="4082143" y="2509765"/>
            <a:ext cx="1149674" cy="369332"/>
          </a:xfrm>
          <a:prstGeom prst="rect">
            <a:avLst/>
          </a:prstGeom>
          <a:noFill/>
        </p:spPr>
        <p:txBody>
          <a:bodyPr wrap="none" rtlCol="0">
            <a:spAutoFit/>
          </a:bodyPr>
          <a:lstStyle/>
          <a:p>
            <a:r>
              <a:rPr lang="en-US" dirty="0" err="1"/>
              <a:t>Bla</a:t>
            </a:r>
            <a:r>
              <a:rPr lang="en-US" dirty="0"/>
              <a:t> </a:t>
            </a:r>
            <a:r>
              <a:rPr lang="en-US" dirty="0" err="1"/>
              <a:t>bla</a:t>
            </a:r>
            <a:r>
              <a:rPr lang="en-US" dirty="0"/>
              <a:t> </a:t>
            </a:r>
            <a:r>
              <a:rPr lang="en-US" dirty="0" err="1"/>
              <a:t>bla</a:t>
            </a:r>
            <a:endParaRPr lang="en-US" dirty="0"/>
          </a:p>
        </p:txBody>
      </p:sp>
      <p:sp>
        <p:nvSpPr>
          <p:cNvPr id="14" name="Rectangle 13"/>
          <p:cNvSpPr/>
          <p:nvPr userDrawn="1"/>
        </p:nvSpPr>
        <p:spPr>
          <a:xfrm>
            <a:off x="1054472" y="1632858"/>
            <a:ext cx="7575178" cy="3420836"/>
          </a:xfrm>
          <a:prstGeom prst="rect">
            <a:avLst/>
          </a:prstGeom>
          <a:noFill/>
          <a:ln>
            <a:solidFill>
              <a:srgbClr val="78BE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4648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173FC0D-9322-4EB6-B28E-B0F1BD11AA60}" type="datetimeFigureOut">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387860-41F6-443C-9174-114052E33DEC}" type="slidenum">
              <a:rPr lang="en-US" smtClean="0"/>
              <a:t>‹#›</a:t>
            </a:fld>
            <a:endParaRPr lang="en-US"/>
          </a:p>
        </p:txBody>
      </p:sp>
    </p:spTree>
    <p:extLst>
      <p:ext uri="{BB962C8B-B14F-4D97-AF65-F5344CB8AC3E}">
        <p14:creationId xmlns:p14="http://schemas.microsoft.com/office/powerpoint/2010/main" val="2801130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73FC0D-9322-4EB6-B28E-B0F1BD11AA60}" type="datetimeFigureOut">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387860-41F6-443C-9174-114052E33DEC}" type="slidenum">
              <a:rPr lang="en-US" smtClean="0"/>
              <a:t>‹#›</a:t>
            </a:fld>
            <a:endParaRPr lang="en-US"/>
          </a:p>
        </p:txBody>
      </p:sp>
    </p:spTree>
    <p:extLst>
      <p:ext uri="{BB962C8B-B14F-4D97-AF65-F5344CB8AC3E}">
        <p14:creationId xmlns:p14="http://schemas.microsoft.com/office/powerpoint/2010/main" val="1649377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73FC0D-9322-4EB6-B28E-B0F1BD11AA60}" type="datetimeFigureOut">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387860-41F6-443C-9174-114052E33DEC}" type="slidenum">
              <a:rPr lang="en-US" smtClean="0"/>
              <a:t>‹#›</a:t>
            </a:fld>
            <a:endParaRPr lang="en-US"/>
          </a:p>
        </p:txBody>
      </p:sp>
    </p:spTree>
    <p:extLst>
      <p:ext uri="{BB962C8B-B14F-4D97-AF65-F5344CB8AC3E}">
        <p14:creationId xmlns:p14="http://schemas.microsoft.com/office/powerpoint/2010/main" val="4208775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173FC0D-9322-4EB6-B28E-B0F1BD11AA60}" type="datetimeFigureOut">
              <a:rPr lang="en-US" smtClean="0"/>
              <a:t>5/9/2026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387860-41F6-443C-9174-114052E33DEC}" type="slidenum">
              <a:rPr lang="en-US" smtClean="0"/>
              <a:t>‹#›</a:t>
            </a:fld>
            <a:endParaRPr lang="en-US"/>
          </a:p>
        </p:txBody>
      </p:sp>
    </p:spTree>
    <p:extLst>
      <p:ext uri="{BB962C8B-B14F-4D97-AF65-F5344CB8AC3E}">
        <p14:creationId xmlns:p14="http://schemas.microsoft.com/office/powerpoint/2010/main" val="4010063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173FC0D-9322-4EB6-B28E-B0F1BD11AA60}" type="datetimeFigureOut">
              <a:rPr lang="en-US" smtClean="0"/>
              <a:t>5/9/2026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E387860-41F6-443C-9174-114052E33DEC}" type="slidenum">
              <a:rPr lang="en-US" smtClean="0"/>
              <a:t>‹#›</a:t>
            </a:fld>
            <a:endParaRPr lang="en-US"/>
          </a:p>
        </p:txBody>
      </p:sp>
    </p:spTree>
    <p:extLst>
      <p:ext uri="{BB962C8B-B14F-4D97-AF65-F5344CB8AC3E}">
        <p14:creationId xmlns:p14="http://schemas.microsoft.com/office/powerpoint/2010/main" val="21527941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theme" Target="../theme/theme1.xml"/><Relationship Id="rId4" Type="http://schemas.openxmlformats.org/officeDocument/2006/relationships/image" Target="../media/image3.jp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theme" Target="../theme/theme4.xml"/><Relationship Id="rId2" Type="http://schemas.openxmlformats.org/officeDocument/2006/relationships/slideLayout" Target="../slideLayouts/slideLayout6.xml"/><Relationship Id="rId16" Type="http://schemas.openxmlformats.org/officeDocument/2006/relationships/slideLayout" Target="../slideLayouts/slideLayout20.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5267" y="5759858"/>
            <a:ext cx="2429256" cy="765048"/>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48742" y="464820"/>
            <a:ext cx="1484379" cy="441961"/>
          </a:xfrm>
          <a:prstGeom prst="rect">
            <a:avLst/>
          </a:prstGeom>
        </p:spPr>
      </p:pic>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149" y="-19896"/>
            <a:ext cx="9144000" cy="5522976"/>
          </a:xfrm>
          <a:prstGeom prst="rect">
            <a:avLst/>
          </a:prstGeom>
        </p:spPr>
      </p:pic>
      <p:sp>
        <p:nvSpPr>
          <p:cNvPr id="6" name="Isosceles Triangle 5"/>
          <p:cNvSpPr/>
          <p:nvPr userDrawn="1"/>
        </p:nvSpPr>
        <p:spPr>
          <a:xfrm>
            <a:off x="-7726" y="-19896"/>
            <a:ext cx="4686101" cy="3339548"/>
          </a:xfrm>
          <a:custGeom>
            <a:avLst/>
            <a:gdLst>
              <a:gd name="connsiteX0" fmla="*/ 0 w 1060704"/>
              <a:gd name="connsiteY0" fmla="*/ 914400 h 914400"/>
              <a:gd name="connsiteX1" fmla="*/ 530352 w 1060704"/>
              <a:gd name="connsiteY1" fmla="*/ 0 h 914400"/>
              <a:gd name="connsiteX2" fmla="*/ 1060704 w 1060704"/>
              <a:gd name="connsiteY2" fmla="*/ 914400 h 914400"/>
              <a:gd name="connsiteX3" fmla="*/ 0 w 1060704"/>
              <a:gd name="connsiteY3" fmla="*/ 914400 h 914400"/>
              <a:gd name="connsiteX0" fmla="*/ 0 w 1816078"/>
              <a:gd name="connsiteY0" fmla="*/ 0 h 2574235"/>
              <a:gd name="connsiteX1" fmla="*/ 1285726 w 1816078"/>
              <a:gd name="connsiteY1" fmla="*/ 1659835 h 2574235"/>
              <a:gd name="connsiteX2" fmla="*/ 1816078 w 1816078"/>
              <a:gd name="connsiteY2" fmla="*/ 2574235 h 2574235"/>
              <a:gd name="connsiteX3" fmla="*/ 0 w 1816078"/>
              <a:gd name="connsiteY3" fmla="*/ 0 h 2574235"/>
              <a:gd name="connsiteX0" fmla="*/ 42539 w 1328265"/>
              <a:gd name="connsiteY0" fmla="*/ 0 h 4393096"/>
              <a:gd name="connsiteX1" fmla="*/ 1328265 w 1328265"/>
              <a:gd name="connsiteY1" fmla="*/ 1659835 h 4393096"/>
              <a:gd name="connsiteX2" fmla="*/ 0 w 1328265"/>
              <a:gd name="connsiteY2" fmla="*/ 4393096 h 4393096"/>
              <a:gd name="connsiteX3" fmla="*/ 42539 w 1328265"/>
              <a:gd name="connsiteY3" fmla="*/ 0 h 4393096"/>
              <a:gd name="connsiteX0" fmla="*/ 42539 w 6248134"/>
              <a:gd name="connsiteY0" fmla="*/ 49696 h 4442792"/>
              <a:gd name="connsiteX1" fmla="*/ 6248134 w 6248134"/>
              <a:gd name="connsiteY1" fmla="*/ 0 h 4442792"/>
              <a:gd name="connsiteX2" fmla="*/ 0 w 6248134"/>
              <a:gd name="connsiteY2" fmla="*/ 4442792 h 4442792"/>
              <a:gd name="connsiteX3" fmla="*/ 42539 w 6248134"/>
              <a:gd name="connsiteY3" fmla="*/ 49696 h 4442792"/>
              <a:gd name="connsiteX0" fmla="*/ 2783 w 6248134"/>
              <a:gd name="connsiteY0" fmla="*/ 0 h 4452731"/>
              <a:gd name="connsiteX1" fmla="*/ 6248134 w 6248134"/>
              <a:gd name="connsiteY1" fmla="*/ 9939 h 4452731"/>
              <a:gd name="connsiteX2" fmla="*/ 0 w 6248134"/>
              <a:gd name="connsiteY2" fmla="*/ 4452731 h 4452731"/>
              <a:gd name="connsiteX3" fmla="*/ 2783 w 6248134"/>
              <a:gd name="connsiteY3" fmla="*/ 0 h 4452731"/>
            </a:gdLst>
            <a:ahLst/>
            <a:cxnLst>
              <a:cxn ang="0">
                <a:pos x="connsiteX0" y="connsiteY0"/>
              </a:cxn>
              <a:cxn ang="0">
                <a:pos x="connsiteX1" y="connsiteY1"/>
              </a:cxn>
              <a:cxn ang="0">
                <a:pos x="connsiteX2" y="connsiteY2"/>
              </a:cxn>
              <a:cxn ang="0">
                <a:pos x="connsiteX3" y="connsiteY3"/>
              </a:cxn>
            </a:cxnLst>
            <a:rect l="l" t="t" r="r" b="b"/>
            <a:pathLst>
              <a:path w="6248134" h="4452731">
                <a:moveTo>
                  <a:pt x="2783" y="0"/>
                </a:moveTo>
                <a:lnTo>
                  <a:pt x="6248134" y="9939"/>
                </a:lnTo>
                <a:lnTo>
                  <a:pt x="0" y="4452731"/>
                </a:lnTo>
                <a:cubicBezTo>
                  <a:pt x="928" y="2968487"/>
                  <a:pt x="1855" y="1484244"/>
                  <a:pt x="2783" y="0"/>
                </a:cubicBezTo>
                <a:close/>
              </a:path>
            </a:pathLst>
          </a:custGeom>
          <a:solidFill>
            <a:srgbClr val="78BE20">
              <a:alpha val="7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26153" y="357941"/>
            <a:ext cx="1484379" cy="441961"/>
          </a:xfrm>
          <a:prstGeom prst="rect">
            <a:avLst/>
          </a:prstGeom>
        </p:spPr>
      </p:pic>
    </p:spTree>
    <p:extLst>
      <p:ext uri="{BB962C8B-B14F-4D97-AF65-F5344CB8AC3E}">
        <p14:creationId xmlns:p14="http://schemas.microsoft.com/office/powerpoint/2010/main" val="2713620957"/>
      </p:ext>
    </p:extLst>
  </p:cSld>
  <p:clrMap bg1="lt1" tx1="dk1" bg2="lt2" tx2="dk2" accent1="accent1" accent2="accent2" accent3="accent3" accent4="accent4" accent5="accent5" accent6="accent6" hlink="hlink" folHlink="folHlink"/>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59538" y="6418040"/>
            <a:ext cx="4177573" cy="365125"/>
          </a:xfrm>
          <a:prstGeom prst="rect">
            <a:avLst/>
          </a:prstGeom>
        </p:spPr>
        <p:txBody>
          <a:bodyPr vert="horz" lIns="91440" tIns="45720" rIns="91440" bIns="45720" rtlCol="0" anchor="ctr"/>
          <a:lstStyle>
            <a:lvl1pPr algn="r">
              <a:defRPr sz="825">
                <a:solidFill>
                  <a:schemeClr val="tx1">
                    <a:tint val="75000"/>
                  </a:schemeClr>
                </a:solidFill>
                <a:latin typeface="Arial" panose="020B0604020202020204" pitchFamily="34" charset="0"/>
                <a:cs typeface="Arial" panose="020B0604020202020204" pitchFamily="34" charset="0"/>
              </a:defRPr>
            </a:lvl1pPr>
          </a:lstStyle>
          <a:p>
            <a:r>
              <a:rPr lang="en-CA" dirty="0"/>
              <a:t>UBC SAUDER SCHOOL OF BUSINESS | ROBERT H. LEE GRADUATE SCHOOL</a:t>
            </a:r>
          </a:p>
        </p:txBody>
      </p:sp>
      <p:sp>
        <p:nvSpPr>
          <p:cNvPr id="9" name="Isosceles Triangle 8"/>
          <p:cNvSpPr/>
          <p:nvPr userDrawn="1"/>
        </p:nvSpPr>
        <p:spPr>
          <a:xfrm>
            <a:off x="-15870" y="-17368"/>
            <a:ext cx="620188" cy="6875368"/>
          </a:xfrm>
          <a:custGeom>
            <a:avLst/>
            <a:gdLst>
              <a:gd name="connsiteX0" fmla="*/ 0 w 489857"/>
              <a:gd name="connsiteY0" fmla="*/ 0 h 6923314"/>
              <a:gd name="connsiteX1" fmla="*/ 489857 w 489857"/>
              <a:gd name="connsiteY1" fmla="*/ 0 h 6923314"/>
              <a:gd name="connsiteX2" fmla="*/ 489857 w 489857"/>
              <a:gd name="connsiteY2" fmla="*/ 6923314 h 6923314"/>
              <a:gd name="connsiteX3" fmla="*/ 0 w 489857"/>
              <a:gd name="connsiteY3" fmla="*/ 6923314 h 6923314"/>
              <a:gd name="connsiteX4" fmla="*/ 0 w 489857"/>
              <a:gd name="connsiteY4" fmla="*/ 0 h 6923314"/>
              <a:gd name="connsiteX0" fmla="*/ 0 w 489857"/>
              <a:gd name="connsiteY0" fmla="*/ 0 h 6923314"/>
              <a:gd name="connsiteX1" fmla="*/ 381000 w 489857"/>
              <a:gd name="connsiteY1" fmla="*/ 0 h 6923314"/>
              <a:gd name="connsiteX2" fmla="*/ 489857 w 489857"/>
              <a:gd name="connsiteY2" fmla="*/ 6923314 h 6923314"/>
              <a:gd name="connsiteX3" fmla="*/ 0 w 489857"/>
              <a:gd name="connsiteY3" fmla="*/ 6923314 h 6923314"/>
              <a:gd name="connsiteX4" fmla="*/ 0 w 489857"/>
              <a:gd name="connsiteY4" fmla="*/ 0 h 6923314"/>
              <a:gd name="connsiteX0" fmla="*/ 0 w 533400"/>
              <a:gd name="connsiteY0" fmla="*/ 0 h 6923314"/>
              <a:gd name="connsiteX1" fmla="*/ 381000 w 533400"/>
              <a:gd name="connsiteY1" fmla="*/ 0 h 6923314"/>
              <a:gd name="connsiteX2" fmla="*/ 533400 w 533400"/>
              <a:gd name="connsiteY2" fmla="*/ 1023257 h 6923314"/>
              <a:gd name="connsiteX3" fmla="*/ 0 w 533400"/>
              <a:gd name="connsiteY3" fmla="*/ 6923314 h 6923314"/>
              <a:gd name="connsiteX4" fmla="*/ 0 w 533400"/>
              <a:gd name="connsiteY4" fmla="*/ 0 h 6923314"/>
              <a:gd name="connsiteX0" fmla="*/ 0 w 533400"/>
              <a:gd name="connsiteY0" fmla="*/ 21771 h 6945085"/>
              <a:gd name="connsiteX1" fmla="*/ 293914 w 533400"/>
              <a:gd name="connsiteY1" fmla="*/ 0 h 6945085"/>
              <a:gd name="connsiteX2" fmla="*/ 533400 w 533400"/>
              <a:gd name="connsiteY2" fmla="*/ 1045028 h 6945085"/>
              <a:gd name="connsiteX3" fmla="*/ 0 w 533400"/>
              <a:gd name="connsiteY3" fmla="*/ 6945085 h 6945085"/>
              <a:gd name="connsiteX4" fmla="*/ 0 w 533400"/>
              <a:gd name="connsiteY4" fmla="*/ 21771 h 6945085"/>
              <a:gd name="connsiteX0" fmla="*/ 0 w 511629"/>
              <a:gd name="connsiteY0" fmla="*/ 21771 h 6945085"/>
              <a:gd name="connsiteX1" fmla="*/ 293914 w 511629"/>
              <a:gd name="connsiteY1" fmla="*/ 0 h 6945085"/>
              <a:gd name="connsiteX2" fmla="*/ 511629 w 511629"/>
              <a:gd name="connsiteY2" fmla="*/ 1545771 h 6945085"/>
              <a:gd name="connsiteX3" fmla="*/ 0 w 511629"/>
              <a:gd name="connsiteY3" fmla="*/ 6945085 h 6945085"/>
              <a:gd name="connsiteX4" fmla="*/ 0 w 511629"/>
              <a:gd name="connsiteY4" fmla="*/ 21771 h 6945085"/>
              <a:gd name="connsiteX0" fmla="*/ 0 w 511629"/>
              <a:gd name="connsiteY0" fmla="*/ 0 h 6923314"/>
              <a:gd name="connsiteX1" fmla="*/ 170624 w 511629"/>
              <a:gd name="connsiteY1" fmla="*/ 19326 h 6923314"/>
              <a:gd name="connsiteX2" fmla="*/ 511629 w 511629"/>
              <a:gd name="connsiteY2" fmla="*/ 1524000 h 6923314"/>
              <a:gd name="connsiteX3" fmla="*/ 0 w 511629"/>
              <a:gd name="connsiteY3" fmla="*/ 6923314 h 6923314"/>
              <a:gd name="connsiteX4" fmla="*/ 0 w 511629"/>
              <a:gd name="connsiteY4" fmla="*/ 0 h 6923314"/>
              <a:gd name="connsiteX0" fmla="*/ 0 w 583548"/>
              <a:gd name="connsiteY0" fmla="*/ 0 h 6923314"/>
              <a:gd name="connsiteX1" fmla="*/ 170624 w 583548"/>
              <a:gd name="connsiteY1" fmla="*/ 19326 h 6923314"/>
              <a:gd name="connsiteX2" fmla="*/ 583548 w 583548"/>
              <a:gd name="connsiteY2" fmla="*/ 1452081 h 6923314"/>
              <a:gd name="connsiteX3" fmla="*/ 0 w 583548"/>
              <a:gd name="connsiteY3" fmla="*/ 6923314 h 6923314"/>
              <a:gd name="connsiteX4" fmla="*/ 0 w 583548"/>
              <a:gd name="connsiteY4" fmla="*/ 0 h 6923314"/>
              <a:gd name="connsiteX0" fmla="*/ 0 w 645193"/>
              <a:gd name="connsiteY0" fmla="*/ 0 h 6923314"/>
              <a:gd name="connsiteX1" fmla="*/ 170624 w 645193"/>
              <a:gd name="connsiteY1" fmla="*/ 19326 h 6923314"/>
              <a:gd name="connsiteX2" fmla="*/ 645193 w 645193"/>
              <a:gd name="connsiteY2" fmla="*/ 1267146 h 6923314"/>
              <a:gd name="connsiteX3" fmla="*/ 0 w 645193"/>
              <a:gd name="connsiteY3" fmla="*/ 6923314 h 6923314"/>
              <a:gd name="connsiteX4" fmla="*/ 0 w 645193"/>
              <a:gd name="connsiteY4" fmla="*/ 0 h 6923314"/>
              <a:gd name="connsiteX0" fmla="*/ 102742 w 645193"/>
              <a:gd name="connsiteY0" fmla="*/ 155335 h 6903988"/>
              <a:gd name="connsiteX1" fmla="*/ 170624 w 645193"/>
              <a:gd name="connsiteY1" fmla="*/ 0 h 6903988"/>
              <a:gd name="connsiteX2" fmla="*/ 645193 w 645193"/>
              <a:gd name="connsiteY2" fmla="*/ 1247820 h 6903988"/>
              <a:gd name="connsiteX3" fmla="*/ 0 w 645193"/>
              <a:gd name="connsiteY3" fmla="*/ 6903988 h 6903988"/>
              <a:gd name="connsiteX4" fmla="*/ 102742 w 645193"/>
              <a:gd name="connsiteY4" fmla="*/ 155335 h 6903988"/>
              <a:gd name="connsiteX0" fmla="*/ 0 w 655467"/>
              <a:gd name="connsiteY0" fmla="*/ 42320 h 6903988"/>
              <a:gd name="connsiteX1" fmla="*/ 180898 w 655467"/>
              <a:gd name="connsiteY1" fmla="*/ 0 h 6903988"/>
              <a:gd name="connsiteX2" fmla="*/ 655467 w 655467"/>
              <a:gd name="connsiteY2" fmla="*/ 1247820 h 6903988"/>
              <a:gd name="connsiteX3" fmla="*/ 10274 w 655467"/>
              <a:gd name="connsiteY3" fmla="*/ 6903988 h 6903988"/>
              <a:gd name="connsiteX4" fmla="*/ 0 w 655467"/>
              <a:gd name="connsiteY4" fmla="*/ 42320 h 6903988"/>
              <a:gd name="connsiteX0" fmla="*/ 0 w 655467"/>
              <a:gd name="connsiteY0" fmla="*/ 11497 h 6873165"/>
              <a:gd name="connsiteX1" fmla="*/ 211720 w 655467"/>
              <a:gd name="connsiteY1" fmla="*/ 0 h 6873165"/>
              <a:gd name="connsiteX2" fmla="*/ 655467 w 655467"/>
              <a:gd name="connsiteY2" fmla="*/ 1216997 h 6873165"/>
              <a:gd name="connsiteX3" fmla="*/ 10274 w 655467"/>
              <a:gd name="connsiteY3" fmla="*/ 6873165 h 6873165"/>
              <a:gd name="connsiteX4" fmla="*/ 0 w 655467"/>
              <a:gd name="connsiteY4" fmla="*/ 11497 h 6873165"/>
              <a:gd name="connsiteX0" fmla="*/ 0 w 655467"/>
              <a:gd name="connsiteY0" fmla="*/ 1223 h 6862891"/>
              <a:gd name="connsiteX1" fmla="*/ 119253 w 655467"/>
              <a:gd name="connsiteY1" fmla="*/ 0 h 6862891"/>
              <a:gd name="connsiteX2" fmla="*/ 655467 w 655467"/>
              <a:gd name="connsiteY2" fmla="*/ 1206723 h 6862891"/>
              <a:gd name="connsiteX3" fmla="*/ 10274 w 655467"/>
              <a:gd name="connsiteY3" fmla="*/ 6862891 h 6862891"/>
              <a:gd name="connsiteX4" fmla="*/ 0 w 655467"/>
              <a:gd name="connsiteY4" fmla="*/ 1223 h 6862891"/>
              <a:gd name="connsiteX0" fmla="*/ 0 w 826917"/>
              <a:gd name="connsiteY0" fmla="*/ 13700 h 6875368"/>
              <a:gd name="connsiteX1" fmla="*/ 119253 w 826917"/>
              <a:gd name="connsiteY1" fmla="*/ 12477 h 6875368"/>
              <a:gd name="connsiteX2" fmla="*/ 826917 w 826917"/>
              <a:gd name="connsiteY2" fmla="*/ 0 h 6875368"/>
              <a:gd name="connsiteX3" fmla="*/ 10274 w 826917"/>
              <a:gd name="connsiteY3" fmla="*/ 6875368 h 6875368"/>
              <a:gd name="connsiteX4" fmla="*/ 0 w 826917"/>
              <a:gd name="connsiteY4" fmla="*/ 13700 h 6875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6917" h="6875368">
                <a:moveTo>
                  <a:pt x="0" y="13700"/>
                </a:moveTo>
                <a:lnTo>
                  <a:pt x="119253" y="12477"/>
                </a:lnTo>
                <a:lnTo>
                  <a:pt x="826917" y="0"/>
                </a:lnTo>
                <a:lnTo>
                  <a:pt x="10274" y="6875368"/>
                </a:lnTo>
                <a:cubicBezTo>
                  <a:pt x="6849" y="4588145"/>
                  <a:pt x="3425" y="2300923"/>
                  <a:pt x="0" y="13700"/>
                </a:cubicBezTo>
                <a:close/>
              </a:path>
            </a:pathLst>
          </a:custGeom>
          <a:solidFill>
            <a:srgbClr val="78BE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dirty="0"/>
          </a:p>
        </p:txBody>
      </p:sp>
      <p:sp>
        <p:nvSpPr>
          <p:cNvPr id="5" name="Slide Number Placeholder 5"/>
          <p:cNvSpPr txBox="1">
            <a:spLocks/>
          </p:cNvSpPr>
          <p:nvPr userDrawn="1"/>
        </p:nvSpPr>
        <p:spPr>
          <a:xfrm>
            <a:off x="6757307" y="6413502"/>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AF81FF85-AEAF-4B40-9D7C-BF004D34DDCA}" type="slidenum">
              <a:rPr lang="en-CA" sz="1800" kern="1200" smtClean="0">
                <a:solidFill>
                  <a:schemeClr val="tx1">
                    <a:tint val="75000"/>
                  </a:schemeClr>
                </a:solidFill>
                <a:latin typeface="Arial" panose="020B0604020202020204" pitchFamily="34" charset="0"/>
                <a:ea typeface="+mn-ea"/>
                <a:cs typeface="Arial" panose="020B0604020202020204" pitchFamily="34" charset="0"/>
              </a:rPr>
              <a:pPr algn="r"/>
              <a:t>‹#›</a:t>
            </a:fld>
            <a:endParaRPr lang="en-CA" sz="825" kern="1200" dirty="0">
              <a:solidFill>
                <a:schemeClr val="tx1">
                  <a:tint val="75000"/>
                </a:schemeClr>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55736140"/>
      </p:ext>
    </p:extLst>
  </p:cSld>
  <p:clrMap bg1="lt1" tx1="dk1" bg2="lt2" tx2="dk2" accent1="accent1" accent2="accent2" accent3="accent3" accent4="accent4" accent5="accent5" accent6="accent6" hlink="hlink" folHlink="folHlink"/>
  <p:sldLayoutIdLst>
    <p:sldLayoutId id="2147483663" r:id="rId1"/>
    <p:sldLayoutId id="2147483720"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59538" y="6418040"/>
            <a:ext cx="4177573" cy="365125"/>
          </a:xfrm>
          <a:prstGeom prst="rect">
            <a:avLst/>
          </a:prstGeom>
        </p:spPr>
        <p:txBody>
          <a:bodyPr vert="horz" lIns="91440" tIns="45720" rIns="91440" bIns="45720" rtlCol="0" anchor="ctr"/>
          <a:lstStyle>
            <a:lvl1pPr algn="r">
              <a:defRPr sz="825">
                <a:solidFill>
                  <a:schemeClr val="tx1">
                    <a:tint val="75000"/>
                  </a:schemeClr>
                </a:solidFill>
                <a:latin typeface="Arial" panose="020B0604020202020204" pitchFamily="34" charset="0"/>
                <a:cs typeface="Arial" panose="020B0604020202020204" pitchFamily="34" charset="0"/>
              </a:defRPr>
            </a:lvl1pPr>
          </a:lstStyle>
          <a:p>
            <a:r>
              <a:rPr lang="en-CA" dirty="0"/>
              <a:t>UBC SAUDER SCHOOL OF BUSINESS | ROBERT H. LEE GRADUATE SCHOOL</a:t>
            </a:r>
          </a:p>
        </p:txBody>
      </p:sp>
      <p:sp>
        <p:nvSpPr>
          <p:cNvPr id="9" name="Isosceles Triangle 8"/>
          <p:cNvSpPr/>
          <p:nvPr userDrawn="1"/>
        </p:nvSpPr>
        <p:spPr>
          <a:xfrm>
            <a:off x="-15870" y="-17368"/>
            <a:ext cx="620188" cy="6875368"/>
          </a:xfrm>
          <a:custGeom>
            <a:avLst/>
            <a:gdLst>
              <a:gd name="connsiteX0" fmla="*/ 0 w 489857"/>
              <a:gd name="connsiteY0" fmla="*/ 0 h 6923314"/>
              <a:gd name="connsiteX1" fmla="*/ 489857 w 489857"/>
              <a:gd name="connsiteY1" fmla="*/ 0 h 6923314"/>
              <a:gd name="connsiteX2" fmla="*/ 489857 w 489857"/>
              <a:gd name="connsiteY2" fmla="*/ 6923314 h 6923314"/>
              <a:gd name="connsiteX3" fmla="*/ 0 w 489857"/>
              <a:gd name="connsiteY3" fmla="*/ 6923314 h 6923314"/>
              <a:gd name="connsiteX4" fmla="*/ 0 w 489857"/>
              <a:gd name="connsiteY4" fmla="*/ 0 h 6923314"/>
              <a:gd name="connsiteX0" fmla="*/ 0 w 489857"/>
              <a:gd name="connsiteY0" fmla="*/ 0 h 6923314"/>
              <a:gd name="connsiteX1" fmla="*/ 381000 w 489857"/>
              <a:gd name="connsiteY1" fmla="*/ 0 h 6923314"/>
              <a:gd name="connsiteX2" fmla="*/ 489857 w 489857"/>
              <a:gd name="connsiteY2" fmla="*/ 6923314 h 6923314"/>
              <a:gd name="connsiteX3" fmla="*/ 0 w 489857"/>
              <a:gd name="connsiteY3" fmla="*/ 6923314 h 6923314"/>
              <a:gd name="connsiteX4" fmla="*/ 0 w 489857"/>
              <a:gd name="connsiteY4" fmla="*/ 0 h 6923314"/>
              <a:gd name="connsiteX0" fmla="*/ 0 w 533400"/>
              <a:gd name="connsiteY0" fmla="*/ 0 h 6923314"/>
              <a:gd name="connsiteX1" fmla="*/ 381000 w 533400"/>
              <a:gd name="connsiteY1" fmla="*/ 0 h 6923314"/>
              <a:gd name="connsiteX2" fmla="*/ 533400 w 533400"/>
              <a:gd name="connsiteY2" fmla="*/ 1023257 h 6923314"/>
              <a:gd name="connsiteX3" fmla="*/ 0 w 533400"/>
              <a:gd name="connsiteY3" fmla="*/ 6923314 h 6923314"/>
              <a:gd name="connsiteX4" fmla="*/ 0 w 533400"/>
              <a:gd name="connsiteY4" fmla="*/ 0 h 6923314"/>
              <a:gd name="connsiteX0" fmla="*/ 0 w 533400"/>
              <a:gd name="connsiteY0" fmla="*/ 21771 h 6945085"/>
              <a:gd name="connsiteX1" fmla="*/ 293914 w 533400"/>
              <a:gd name="connsiteY1" fmla="*/ 0 h 6945085"/>
              <a:gd name="connsiteX2" fmla="*/ 533400 w 533400"/>
              <a:gd name="connsiteY2" fmla="*/ 1045028 h 6945085"/>
              <a:gd name="connsiteX3" fmla="*/ 0 w 533400"/>
              <a:gd name="connsiteY3" fmla="*/ 6945085 h 6945085"/>
              <a:gd name="connsiteX4" fmla="*/ 0 w 533400"/>
              <a:gd name="connsiteY4" fmla="*/ 21771 h 6945085"/>
              <a:gd name="connsiteX0" fmla="*/ 0 w 511629"/>
              <a:gd name="connsiteY0" fmla="*/ 21771 h 6945085"/>
              <a:gd name="connsiteX1" fmla="*/ 293914 w 511629"/>
              <a:gd name="connsiteY1" fmla="*/ 0 h 6945085"/>
              <a:gd name="connsiteX2" fmla="*/ 511629 w 511629"/>
              <a:gd name="connsiteY2" fmla="*/ 1545771 h 6945085"/>
              <a:gd name="connsiteX3" fmla="*/ 0 w 511629"/>
              <a:gd name="connsiteY3" fmla="*/ 6945085 h 6945085"/>
              <a:gd name="connsiteX4" fmla="*/ 0 w 511629"/>
              <a:gd name="connsiteY4" fmla="*/ 21771 h 6945085"/>
              <a:gd name="connsiteX0" fmla="*/ 0 w 511629"/>
              <a:gd name="connsiteY0" fmla="*/ 0 h 6923314"/>
              <a:gd name="connsiteX1" fmla="*/ 170624 w 511629"/>
              <a:gd name="connsiteY1" fmla="*/ 19326 h 6923314"/>
              <a:gd name="connsiteX2" fmla="*/ 511629 w 511629"/>
              <a:gd name="connsiteY2" fmla="*/ 1524000 h 6923314"/>
              <a:gd name="connsiteX3" fmla="*/ 0 w 511629"/>
              <a:gd name="connsiteY3" fmla="*/ 6923314 h 6923314"/>
              <a:gd name="connsiteX4" fmla="*/ 0 w 511629"/>
              <a:gd name="connsiteY4" fmla="*/ 0 h 6923314"/>
              <a:gd name="connsiteX0" fmla="*/ 0 w 583548"/>
              <a:gd name="connsiteY0" fmla="*/ 0 h 6923314"/>
              <a:gd name="connsiteX1" fmla="*/ 170624 w 583548"/>
              <a:gd name="connsiteY1" fmla="*/ 19326 h 6923314"/>
              <a:gd name="connsiteX2" fmla="*/ 583548 w 583548"/>
              <a:gd name="connsiteY2" fmla="*/ 1452081 h 6923314"/>
              <a:gd name="connsiteX3" fmla="*/ 0 w 583548"/>
              <a:gd name="connsiteY3" fmla="*/ 6923314 h 6923314"/>
              <a:gd name="connsiteX4" fmla="*/ 0 w 583548"/>
              <a:gd name="connsiteY4" fmla="*/ 0 h 6923314"/>
              <a:gd name="connsiteX0" fmla="*/ 0 w 645193"/>
              <a:gd name="connsiteY0" fmla="*/ 0 h 6923314"/>
              <a:gd name="connsiteX1" fmla="*/ 170624 w 645193"/>
              <a:gd name="connsiteY1" fmla="*/ 19326 h 6923314"/>
              <a:gd name="connsiteX2" fmla="*/ 645193 w 645193"/>
              <a:gd name="connsiteY2" fmla="*/ 1267146 h 6923314"/>
              <a:gd name="connsiteX3" fmla="*/ 0 w 645193"/>
              <a:gd name="connsiteY3" fmla="*/ 6923314 h 6923314"/>
              <a:gd name="connsiteX4" fmla="*/ 0 w 645193"/>
              <a:gd name="connsiteY4" fmla="*/ 0 h 6923314"/>
              <a:gd name="connsiteX0" fmla="*/ 102742 w 645193"/>
              <a:gd name="connsiteY0" fmla="*/ 155335 h 6903988"/>
              <a:gd name="connsiteX1" fmla="*/ 170624 w 645193"/>
              <a:gd name="connsiteY1" fmla="*/ 0 h 6903988"/>
              <a:gd name="connsiteX2" fmla="*/ 645193 w 645193"/>
              <a:gd name="connsiteY2" fmla="*/ 1247820 h 6903988"/>
              <a:gd name="connsiteX3" fmla="*/ 0 w 645193"/>
              <a:gd name="connsiteY3" fmla="*/ 6903988 h 6903988"/>
              <a:gd name="connsiteX4" fmla="*/ 102742 w 645193"/>
              <a:gd name="connsiteY4" fmla="*/ 155335 h 6903988"/>
              <a:gd name="connsiteX0" fmla="*/ 0 w 655467"/>
              <a:gd name="connsiteY0" fmla="*/ 42320 h 6903988"/>
              <a:gd name="connsiteX1" fmla="*/ 180898 w 655467"/>
              <a:gd name="connsiteY1" fmla="*/ 0 h 6903988"/>
              <a:gd name="connsiteX2" fmla="*/ 655467 w 655467"/>
              <a:gd name="connsiteY2" fmla="*/ 1247820 h 6903988"/>
              <a:gd name="connsiteX3" fmla="*/ 10274 w 655467"/>
              <a:gd name="connsiteY3" fmla="*/ 6903988 h 6903988"/>
              <a:gd name="connsiteX4" fmla="*/ 0 w 655467"/>
              <a:gd name="connsiteY4" fmla="*/ 42320 h 6903988"/>
              <a:gd name="connsiteX0" fmla="*/ 0 w 655467"/>
              <a:gd name="connsiteY0" fmla="*/ 11497 h 6873165"/>
              <a:gd name="connsiteX1" fmla="*/ 211720 w 655467"/>
              <a:gd name="connsiteY1" fmla="*/ 0 h 6873165"/>
              <a:gd name="connsiteX2" fmla="*/ 655467 w 655467"/>
              <a:gd name="connsiteY2" fmla="*/ 1216997 h 6873165"/>
              <a:gd name="connsiteX3" fmla="*/ 10274 w 655467"/>
              <a:gd name="connsiteY3" fmla="*/ 6873165 h 6873165"/>
              <a:gd name="connsiteX4" fmla="*/ 0 w 655467"/>
              <a:gd name="connsiteY4" fmla="*/ 11497 h 6873165"/>
              <a:gd name="connsiteX0" fmla="*/ 0 w 655467"/>
              <a:gd name="connsiteY0" fmla="*/ 1223 h 6862891"/>
              <a:gd name="connsiteX1" fmla="*/ 119253 w 655467"/>
              <a:gd name="connsiteY1" fmla="*/ 0 h 6862891"/>
              <a:gd name="connsiteX2" fmla="*/ 655467 w 655467"/>
              <a:gd name="connsiteY2" fmla="*/ 1206723 h 6862891"/>
              <a:gd name="connsiteX3" fmla="*/ 10274 w 655467"/>
              <a:gd name="connsiteY3" fmla="*/ 6862891 h 6862891"/>
              <a:gd name="connsiteX4" fmla="*/ 0 w 655467"/>
              <a:gd name="connsiteY4" fmla="*/ 1223 h 6862891"/>
              <a:gd name="connsiteX0" fmla="*/ 0 w 826917"/>
              <a:gd name="connsiteY0" fmla="*/ 13700 h 6875368"/>
              <a:gd name="connsiteX1" fmla="*/ 119253 w 826917"/>
              <a:gd name="connsiteY1" fmla="*/ 12477 h 6875368"/>
              <a:gd name="connsiteX2" fmla="*/ 826917 w 826917"/>
              <a:gd name="connsiteY2" fmla="*/ 0 h 6875368"/>
              <a:gd name="connsiteX3" fmla="*/ 10274 w 826917"/>
              <a:gd name="connsiteY3" fmla="*/ 6875368 h 6875368"/>
              <a:gd name="connsiteX4" fmla="*/ 0 w 826917"/>
              <a:gd name="connsiteY4" fmla="*/ 13700 h 6875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6917" h="6875368">
                <a:moveTo>
                  <a:pt x="0" y="13700"/>
                </a:moveTo>
                <a:lnTo>
                  <a:pt x="119253" y="12477"/>
                </a:lnTo>
                <a:lnTo>
                  <a:pt x="826917" y="0"/>
                </a:lnTo>
                <a:lnTo>
                  <a:pt x="10274" y="6875368"/>
                </a:lnTo>
                <a:cubicBezTo>
                  <a:pt x="6849" y="4588145"/>
                  <a:pt x="3425" y="2300923"/>
                  <a:pt x="0" y="13700"/>
                </a:cubicBezTo>
                <a:close/>
              </a:path>
            </a:pathLst>
          </a:custGeom>
          <a:solidFill>
            <a:srgbClr val="78BE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dirty="0"/>
          </a:p>
        </p:txBody>
      </p:sp>
      <p:sp>
        <p:nvSpPr>
          <p:cNvPr id="5" name="Slide Number Placeholder 5"/>
          <p:cNvSpPr txBox="1">
            <a:spLocks/>
          </p:cNvSpPr>
          <p:nvPr userDrawn="1"/>
        </p:nvSpPr>
        <p:spPr>
          <a:xfrm>
            <a:off x="6757307" y="6413502"/>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AF81FF85-AEAF-4B40-9D7C-BF004D34DDCA}" type="slidenum">
              <a:rPr lang="en-CA" sz="1800" kern="1200" smtClean="0">
                <a:solidFill>
                  <a:schemeClr val="tx1">
                    <a:tint val="75000"/>
                  </a:schemeClr>
                </a:solidFill>
                <a:latin typeface="Arial" panose="020B0604020202020204" pitchFamily="34" charset="0"/>
                <a:ea typeface="+mn-ea"/>
                <a:cs typeface="Arial" panose="020B0604020202020204" pitchFamily="34" charset="0"/>
              </a:rPr>
              <a:pPr algn="r"/>
              <a:t>‹#›</a:t>
            </a:fld>
            <a:endParaRPr lang="en-CA" sz="825" kern="1200" dirty="0">
              <a:solidFill>
                <a:schemeClr val="tx1">
                  <a:tint val="75000"/>
                </a:schemeClr>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01956929"/>
      </p:ext>
    </p:extLst>
  </p:cSld>
  <p:clrMap bg1="lt1" tx1="dk1" bg2="lt2" tx2="dk2" accent1="accent1" accent2="accent2" accent3="accent3" accent4="accent4" accent5="accent5" accent6="accent6" hlink="hlink" folHlink="folHlink"/>
  <p:sldLayoutIdLst>
    <p:sldLayoutId id="2147483722" r:id="rId1"/>
    <p:sldLayoutId id="2147483723"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3FC0D-9322-4EB6-B28E-B0F1BD11AA60}" type="datetimeFigureOut">
              <a:rPr lang="en-US" smtClean="0"/>
              <a:t>5/9/2026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387860-41F6-443C-9174-114052E33DEC}" type="slidenum">
              <a:rPr lang="en-US" smtClean="0"/>
              <a:t>‹#›</a:t>
            </a:fld>
            <a:endParaRPr lang="en-US"/>
          </a:p>
        </p:txBody>
      </p:sp>
    </p:spTree>
    <p:extLst>
      <p:ext uri="{BB962C8B-B14F-4D97-AF65-F5344CB8AC3E}">
        <p14:creationId xmlns:p14="http://schemas.microsoft.com/office/powerpoint/2010/main" val="2793748316"/>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65" r:id="rId14"/>
    <p:sldLayoutId id="2147483768" r:id="rId15"/>
    <p:sldLayoutId id="2147483770"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7195826"/>
      </p:ext>
    </p:extLst>
  </p:cSld>
  <p:clrMap bg1="lt1" tx1="dk1" bg2="lt2" tx2="dk2" accent1="accent1" accent2="accent2" accent3="accent3" accent4="accent4" accent5="accent5" accent6="accent6" hlink="hlink" folHlink="folHlink"/>
  <p:sldLayoutIdLst>
    <p:sldLayoutId id="2147483760" r:id="rId1"/>
    <p:sldLayoutId id="2147483762" r:id="rId2"/>
    <p:sldLayoutId id="2147483763" r:id="rId3"/>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g"/><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hyperlink" Target="https://arxiv.org/abs/2603.01024" TargetMode="External"/><Relationship Id="rId2" Type="http://schemas.openxmlformats.org/officeDocument/2006/relationships/image" Target="../media/image10.jp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hyperlink" Target="https://pubsonline.informs.org/doi/full/10.1287/mksc.2025.0262" TargetMode="External"/><Relationship Id="rId2" Type="http://schemas.openxmlformats.org/officeDocument/2006/relationships/image" Target="../media/image11.jp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hyperlink" Target="https://ui.adsabs.harvard.edu/abs/2025arXiv250919088P/abstract" TargetMode="External"/><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hyperlink" Target="https://ubcbusiness.eu.qualtrics.com/jfe6/preview/previewId/96c25c8c-7099-4b28-a8db-1d7719630bff/SV_9Y09qtEUpgNu9RY" TargetMode="External"/><Relationship Id="rId2" Type="http://schemas.openxmlformats.org/officeDocument/2006/relationships/hyperlink" Target="https://scholar.google.ca/scholar_labs/" TargetMode="External"/><Relationship Id="rId1" Type="http://schemas.openxmlformats.org/officeDocument/2006/relationships/slideLayout" Target="../slideLayouts/slideLayout19.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hyperlink" Target="https://manus.im/" TargetMode="External"/><Relationship Id="rId2" Type="http://schemas.openxmlformats.org/officeDocument/2006/relationships/hyperlink" Target="https://ubcbusiness.qualtrics.com/jfe/form/SV_bKk2YWUEP7TlJGe" TargetMode="Externa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hyperlink" Target="https://www.pnas.org/doi/10.1073/pnas.2535585123" TargetMode="External"/><Relationship Id="rId2" Type="http://schemas.openxmlformats.org/officeDocument/2006/relationships/hyperlink" Target="https://www.pnas.org/doi/10.1073/pnas.2518075122" TargetMode="External"/><Relationship Id="rId1" Type="http://schemas.openxmlformats.org/officeDocument/2006/relationships/slideLayout" Target="../slideLayouts/slideLayout19.xml"/><Relationship Id="rId5" Type="http://schemas.openxmlformats.org/officeDocument/2006/relationships/hyperlink" Target="https://osf.io/preprints/psyarxiv/xcg26_v1" TargetMode="External"/><Relationship Id="rId4" Type="http://schemas.openxmlformats.org/officeDocument/2006/relationships/hyperlink" Target="https://www.pnas.org/doi/10.1073/pnas.2537420123"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9" y="-19896"/>
            <a:ext cx="9144000" cy="5522976"/>
          </a:xfrm>
          <a:prstGeom prst="rect">
            <a:avLst/>
          </a:prstGeom>
        </p:spPr>
      </p:pic>
      <p:sp>
        <p:nvSpPr>
          <p:cNvPr id="4" name="Isosceles Triangle 5"/>
          <p:cNvSpPr/>
          <p:nvPr/>
        </p:nvSpPr>
        <p:spPr>
          <a:xfrm>
            <a:off x="-7726" y="-19896"/>
            <a:ext cx="4686101" cy="3339548"/>
          </a:xfrm>
          <a:custGeom>
            <a:avLst/>
            <a:gdLst>
              <a:gd name="connsiteX0" fmla="*/ 0 w 1060704"/>
              <a:gd name="connsiteY0" fmla="*/ 914400 h 914400"/>
              <a:gd name="connsiteX1" fmla="*/ 530352 w 1060704"/>
              <a:gd name="connsiteY1" fmla="*/ 0 h 914400"/>
              <a:gd name="connsiteX2" fmla="*/ 1060704 w 1060704"/>
              <a:gd name="connsiteY2" fmla="*/ 914400 h 914400"/>
              <a:gd name="connsiteX3" fmla="*/ 0 w 1060704"/>
              <a:gd name="connsiteY3" fmla="*/ 914400 h 914400"/>
              <a:gd name="connsiteX0" fmla="*/ 0 w 1816078"/>
              <a:gd name="connsiteY0" fmla="*/ 0 h 2574235"/>
              <a:gd name="connsiteX1" fmla="*/ 1285726 w 1816078"/>
              <a:gd name="connsiteY1" fmla="*/ 1659835 h 2574235"/>
              <a:gd name="connsiteX2" fmla="*/ 1816078 w 1816078"/>
              <a:gd name="connsiteY2" fmla="*/ 2574235 h 2574235"/>
              <a:gd name="connsiteX3" fmla="*/ 0 w 1816078"/>
              <a:gd name="connsiteY3" fmla="*/ 0 h 2574235"/>
              <a:gd name="connsiteX0" fmla="*/ 42539 w 1328265"/>
              <a:gd name="connsiteY0" fmla="*/ 0 h 4393096"/>
              <a:gd name="connsiteX1" fmla="*/ 1328265 w 1328265"/>
              <a:gd name="connsiteY1" fmla="*/ 1659835 h 4393096"/>
              <a:gd name="connsiteX2" fmla="*/ 0 w 1328265"/>
              <a:gd name="connsiteY2" fmla="*/ 4393096 h 4393096"/>
              <a:gd name="connsiteX3" fmla="*/ 42539 w 1328265"/>
              <a:gd name="connsiteY3" fmla="*/ 0 h 4393096"/>
              <a:gd name="connsiteX0" fmla="*/ 42539 w 6248134"/>
              <a:gd name="connsiteY0" fmla="*/ 49696 h 4442792"/>
              <a:gd name="connsiteX1" fmla="*/ 6248134 w 6248134"/>
              <a:gd name="connsiteY1" fmla="*/ 0 h 4442792"/>
              <a:gd name="connsiteX2" fmla="*/ 0 w 6248134"/>
              <a:gd name="connsiteY2" fmla="*/ 4442792 h 4442792"/>
              <a:gd name="connsiteX3" fmla="*/ 42539 w 6248134"/>
              <a:gd name="connsiteY3" fmla="*/ 49696 h 4442792"/>
              <a:gd name="connsiteX0" fmla="*/ 2783 w 6248134"/>
              <a:gd name="connsiteY0" fmla="*/ 0 h 4452731"/>
              <a:gd name="connsiteX1" fmla="*/ 6248134 w 6248134"/>
              <a:gd name="connsiteY1" fmla="*/ 9939 h 4452731"/>
              <a:gd name="connsiteX2" fmla="*/ 0 w 6248134"/>
              <a:gd name="connsiteY2" fmla="*/ 4452731 h 4452731"/>
              <a:gd name="connsiteX3" fmla="*/ 2783 w 6248134"/>
              <a:gd name="connsiteY3" fmla="*/ 0 h 4452731"/>
            </a:gdLst>
            <a:ahLst/>
            <a:cxnLst>
              <a:cxn ang="0">
                <a:pos x="connsiteX0" y="connsiteY0"/>
              </a:cxn>
              <a:cxn ang="0">
                <a:pos x="connsiteX1" y="connsiteY1"/>
              </a:cxn>
              <a:cxn ang="0">
                <a:pos x="connsiteX2" y="connsiteY2"/>
              </a:cxn>
              <a:cxn ang="0">
                <a:pos x="connsiteX3" y="connsiteY3"/>
              </a:cxn>
            </a:cxnLst>
            <a:rect l="l" t="t" r="r" b="b"/>
            <a:pathLst>
              <a:path w="6248134" h="4452731">
                <a:moveTo>
                  <a:pt x="2783" y="0"/>
                </a:moveTo>
                <a:lnTo>
                  <a:pt x="6248134" y="9939"/>
                </a:lnTo>
                <a:lnTo>
                  <a:pt x="0" y="4452731"/>
                </a:lnTo>
                <a:cubicBezTo>
                  <a:pt x="928" y="2968487"/>
                  <a:pt x="1855" y="1484244"/>
                  <a:pt x="2783" y="0"/>
                </a:cubicBezTo>
                <a:close/>
              </a:path>
            </a:pathLst>
          </a:custGeom>
          <a:solidFill>
            <a:srgbClr val="78BE20">
              <a:alpha val="7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7" name="Text Placeholder 1"/>
          <p:cNvSpPr txBox="1">
            <a:spLocks/>
          </p:cNvSpPr>
          <p:nvPr/>
        </p:nvSpPr>
        <p:spPr>
          <a:xfrm>
            <a:off x="927938" y="4204432"/>
            <a:ext cx="3529013" cy="571500"/>
          </a:xfrm>
          <a:prstGeom prst="rect">
            <a:avLst/>
          </a:prstGeom>
        </p:spPr>
        <p:txBody>
          <a:bodyPr>
            <a:normAutofit lnSpcReduction="10000"/>
          </a:bodyPr>
          <a:lstStyle>
            <a:lvl1pPr marL="0" indent="0" algn="l" defTabSz="685800" rtl="0" eaLnBrk="1" latinLnBrk="0" hangingPunct="1">
              <a:lnSpc>
                <a:spcPct val="90000"/>
              </a:lnSpc>
              <a:spcBef>
                <a:spcPts val="750"/>
              </a:spcBef>
              <a:buFont typeface="Arial" panose="020B0604020202020204" pitchFamily="34" charset="0"/>
              <a:buNone/>
              <a:defRPr sz="3600" b="1" kern="1200">
                <a:solidFill>
                  <a:srgbClr val="78BE20"/>
                </a:solidFill>
                <a:latin typeface="Arial Black" panose="020B0A040201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CA" dirty="0"/>
          </a:p>
        </p:txBody>
      </p:sp>
      <p:sp>
        <p:nvSpPr>
          <p:cNvPr id="5" name="TextBox 4"/>
          <p:cNvSpPr txBox="1"/>
          <p:nvPr/>
        </p:nvSpPr>
        <p:spPr>
          <a:xfrm>
            <a:off x="391434" y="3871017"/>
            <a:ext cx="5883636" cy="1200329"/>
          </a:xfrm>
          <a:prstGeom prst="rect">
            <a:avLst/>
          </a:prstGeom>
          <a:noFill/>
        </p:spPr>
        <p:txBody>
          <a:bodyPr wrap="square" rtlCol="0">
            <a:spAutoFit/>
          </a:bodyPr>
          <a:lstStyle/>
          <a:p>
            <a:r>
              <a:rPr lang="en-US" sz="3600" dirty="0">
                <a:solidFill>
                  <a:srgbClr val="78BE20"/>
                </a:solidFill>
                <a:latin typeface="Arial Black" panose="020B0A04020102020204" pitchFamily="34" charset="0"/>
              </a:rPr>
              <a:t>AI Tools in Behavioural Research</a:t>
            </a:r>
            <a:endParaRPr lang="en-US" sz="2800" dirty="0">
              <a:solidFill>
                <a:srgbClr val="78BE20"/>
              </a:solidFill>
              <a:latin typeface="Arial Black" panose="020B0A04020102020204" pitchFamily="34" charset="0"/>
            </a:endParaRPr>
          </a:p>
        </p:txBody>
      </p:sp>
      <p:sp>
        <p:nvSpPr>
          <p:cNvPr id="10" name="TextBox 9"/>
          <p:cNvSpPr txBox="1"/>
          <p:nvPr/>
        </p:nvSpPr>
        <p:spPr>
          <a:xfrm>
            <a:off x="506114" y="5398899"/>
            <a:ext cx="5216400" cy="369332"/>
          </a:xfrm>
          <a:prstGeom prst="rect">
            <a:avLst/>
          </a:prstGeom>
          <a:noFill/>
        </p:spPr>
        <p:txBody>
          <a:bodyPr wrap="square" rtlCol="0">
            <a:spAutoFit/>
          </a:bodyPr>
          <a:lstStyle/>
          <a:p>
            <a:r>
              <a:rPr lang="en-US" dirty="0">
                <a:solidFill>
                  <a:schemeClr val="tx1">
                    <a:lumMod val="50000"/>
                    <a:lumOff val="50000"/>
                  </a:schemeClr>
                </a:solidFill>
                <a:latin typeface="Arial" panose="020B0604020202020204" pitchFamily="34" charset="0"/>
                <a:cs typeface="Arial" panose="020B0604020202020204" pitchFamily="34" charset="0"/>
              </a:rPr>
              <a:t>David J. Hardisty</a:t>
            </a:r>
            <a:endParaRPr lang="en-CA" dirty="0">
              <a:solidFill>
                <a:schemeClr val="bg2">
                  <a:lumMod val="90000"/>
                </a:schemeClr>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114" y="5738163"/>
            <a:ext cx="2186330" cy="68854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26153" y="357941"/>
            <a:ext cx="1484379" cy="441961"/>
          </a:xfrm>
          <a:prstGeom prst="rect">
            <a:avLst/>
          </a:prstGeom>
        </p:spPr>
      </p:pic>
      <p:sp>
        <p:nvSpPr>
          <p:cNvPr id="3" name="Rectangle 1">
            <a:extLst>
              <a:ext uri="{FF2B5EF4-FFF2-40B4-BE49-F238E27FC236}">
                <a16:creationId xmlns:a16="http://schemas.microsoft.com/office/drawing/2014/main" id="{B05F06D1-19E4-0161-FE46-E4370F1D4FE4}"/>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ptos" panose="020B0004020202020204" pitchFamily="34" charset="0"/>
              </a:rPr>
              <a:t>The Power and Lies of A/B Testing</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30518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2243F-F13F-DAC1-003E-2172859D240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8C63CA4-89A0-0503-48FC-7E146C307867}"/>
              </a:ext>
            </a:extLst>
          </p:cNvPr>
          <p:cNvSpPr txBox="1"/>
          <p:nvPr/>
        </p:nvSpPr>
        <p:spPr>
          <a:xfrm>
            <a:off x="307274" y="904472"/>
            <a:ext cx="8401050" cy="3396443"/>
          </a:xfrm>
          <a:prstGeom prst="rect">
            <a:avLst/>
          </a:prstGeom>
          <a:noFill/>
        </p:spPr>
        <p:txBody>
          <a:bodyPr wrap="square" rtlCol="0">
            <a:spAutoFit/>
          </a:bodyPr>
          <a:lstStyle/>
          <a:p>
            <a:pPr marL="285750"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Currently, process measures (such as response times, mouse movement tracking, verbal process recordings, keystroke analysis) are able to catch AI fairly reliably </a:t>
            </a:r>
          </a:p>
          <a:p>
            <a:pPr marL="742950" lvl="1"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Always measure response times</a:t>
            </a:r>
          </a:p>
          <a:p>
            <a:pPr marL="285750"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Use high-quality sample providers such as Prolific and </a:t>
            </a:r>
            <a:r>
              <a:rPr lang="en-US" dirty="0" err="1">
                <a:solidFill>
                  <a:srgbClr val="5B6770"/>
                </a:solidFill>
                <a:latin typeface="Whitney Book" pitchFamily="2" charset="0"/>
              </a:rPr>
              <a:t>CloudConnect</a:t>
            </a:r>
            <a:r>
              <a:rPr lang="en-US" dirty="0">
                <a:solidFill>
                  <a:srgbClr val="5B6770"/>
                </a:solidFill>
                <a:latin typeface="Whitney Book" pitchFamily="2" charset="0"/>
              </a:rPr>
              <a:t>, and use their AI detection tools</a:t>
            </a:r>
          </a:p>
          <a:p>
            <a:pPr marL="285750"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Compare online surveys with in-person samples </a:t>
            </a:r>
          </a:p>
          <a:p>
            <a:pPr marL="285750"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As a reviewer/editor, require all online studies collected in 2025 onward to declare what AI detection measures they employed, if any</a:t>
            </a:r>
          </a:p>
          <a:p>
            <a:pPr marL="285750" indent="-285750">
              <a:lnSpc>
                <a:spcPct val="110000"/>
              </a:lnSpc>
              <a:spcAft>
                <a:spcPts val="900"/>
              </a:spcAft>
              <a:buFont typeface="Arial" panose="020B0604020202020204" pitchFamily="34" charset="0"/>
              <a:buChar char="•"/>
            </a:pPr>
            <a:endParaRPr lang="en-US" dirty="0">
              <a:solidFill>
                <a:srgbClr val="5B6770"/>
              </a:solidFill>
              <a:latin typeface="Whitney Book" pitchFamily="2" charset="0"/>
            </a:endParaRPr>
          </a:p>
        </p:txBody>
      </p:sp>
      <p:sp>
        <p:nvSpPr>
          <p:cNvPr id="3" name="Text Placeholder 1">
            <a:extLst>
              <a:ext uri="{FF2B5EF4-FFF2-40B4-BE49-F238E27FC236}">
                <a16:creationId xmlns:a16="http://schemas.microsoft.com/office/drawing/2014/main" id="{44167ECD-A471-EBAE-159F-1EB27980A575}"/>
              </a:ext>
            </a:extLst>
          </p:cNvPr>
          <p:cNvSpPr txBox="1">
            <a:spLocks/>
          </p:cNvSpPr>
          <p:nvPr/>
        </p:nvSpPr>
        <p:spPr>
          <a:xfrm>
            <a:off x="307274" y="333252"/>
            <a:ext cx="8276656" cy="5510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550" b="1" spc="75" dirty="0">
                <a:solidFill>
                  <a:srgbClr val="65B333"/>
                </a:solidFill>
                <a:latin typeface="Stag Semibold" panose="02000503060000020004" pitchFamily="2" charset="77"/>
              </a:rPr>
              <a:t>The Existential Threat of Agentic AI: Recommendations</a:t>
            </a:r>
          </a:p>
        </p:txBody>
      </p:sp>
    </p:spTree>
    <p:extLst>
      <p:ext uri="{BB962C8B-B14F-4D97-AF65-F5344CB8AC3E}">
        <p14:creationId xmlns:p14="http://schemas.microsoft.com/office/powerpoint/2010/main" val="1689242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BA8CA43-4885-4D0A-E195-B8FC0B303F8E}"/>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58638246-DC33-1C60-63BE-E1C2D421E6B7}"/>
              </a:ext>
            </a:extLst>
          </p:cNvPr>
          <p:cNvSpPr txBox="1">
            <a:spLocks/>
          </p:cNvSpPr>
          <p:nvPr/>
        </p:nvSpPr>
        <p:spPr>
          <a:xfrm>
            <a:off x="307274" y="333252"/>
            <a:ext cx="8276656" cy="5510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550" b="1" spc="75" dirty="0">
                <a:solidFill>
                  <a:srgbClr val="65B333"/>
                </a:solidFill>
                <a:latin typeface="Stag Semibold" panose="02000503060000020004" pitchFamily="2" charset="77"/>
              </a:rPr>
              <a:t>The Opportunity of Digital Twins?</a:t>
            </a:r>
          </a:p>
        </p:txBody>
      </p:sp>
      <p:pic>
        <p:nvPicPr>
          <p:cNvPr id="4" name="Picture 3">
            <a:extLst>
              <a:ext uri="{FF2B5EF4-FFF2-40B4-BE49-F238E27FC236}">
                <a16:creationId xmlns:a16="http://schemas.microsoft.com/office/drawing/2014/main" id="{CBAA141A-B452-C7A5-9E36-976C69406F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276" y="821275"/>
            <a:ext cx="7781925" cy="5505450"/>
          </a:xfrm>
          <a:prstGeom prst="rect">
            <a:avLst/>
          </a:prstGeom>
        </p:spPr>
      </p:pic>
      <p:sp>
        <p:nvSpPr>
          <p:cNvPr id="2" name="TextBox 1">
            <a:extLst>
              <a:ext uri="{FF2B5EF4-FFF2-40B4-BE49-F238E27FC236}">
                <a16:creationId xmlns:a16="http://schemas.microsoft.com/office/drawing/2014/main" id="{741C47A2-AABC-4805-977F-9A556E671F69}"/>
              </a:ext>
            </a:extLst>
          </p:cNvPr>
          <p:cNvSpPr txBox="1"/>
          <p:nvPr/>
        </p:nvSpPr>
        <p:spPr>
          <a:xfrm>
            <a:off x="739675" y="6340082"/>
            <a:ext cx="3365601" cy="369332"/>
          </a:xfrm>
          <a:prstGeom prst="rect">
            <a:avLst/>
          </a:prstGeom>
          <a:noFill/>
        </p:spPr>
        <p:txBody>
          <a:bodyPr wrap="none" rtlCol="0">
            <a:spAutoFit/>
          </a:bodyPr>
          <a:lstStyle/>
          <a:p>
            <a:r>
              <a:rPr lang="en-US" dirty="0">
                <a:hlinkClick r:id="rId3"/>
              </a:rPr>
              <a:t>https://arxiv.org/abs/2603.01024</a:t>
            </a:r>
            <a:r>
              <a:rPr lang="en-US" dirty="0"/>
              <a:t> </a:t>
            </a:r>
          </a:p>
        </p:txBody>
      </p:sp>
    </p:spTree>
    <p:extLst>
      <p:ext uri="{BB962C8B-B14F-4D97-AF65-F5344CB8AC3E}">
        <p14:creationId xmlns:p14="http://schemas.microsoft.com/office/powerpoint/2010/main" val="596124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C232-A2A8-C154-1D7E-596B5EDDD47E}"/>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5E31781E-8FBC-C5F2-C46C-DDB1C6D71F24}"/>
              </a:ext>
            </a:extLst>
          </p:cNvPr>
          <p:cNvSpPr txBox="1">
            <a:spLocks/>
          </p:cNvSpPr>
          <p:nvPr/>
        </p:nvSpPr>
        <p:spPr>
          <a:xfrm>
            <a:off x="307274" y="333252"/>
            <a:ext cx="8276656" cy="5510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550" b="1" spc="75" dirty="0">
                <a:solidFill>
                  <a:srgbClr val="65B333"/>
                </a:solidFill>
                <a:latin typeface="Stag Semibold" panose="02000503060000020004" pitchFamily="2" charset="77"/>
              </a:rPr>
              <a:t>The Opportunity of Digital Twins?</a:t>
            </a:r>
          </a:p>
        </p:txBody>
      </p:sp>
      <p:pic>
        <p:nvPicPr>
          <p:cNvPr id="5" name="Picture 4">
            <a:extLst>
              <a:ext uri="{FF2B5EF4-FFF2-40B4-BE49-F238E27FC236}">
                <a16:creationId xmlns:a16="http://schemas.microsoft.com/office/drawing/2014/main" id="{E1A712C8-5E3B-6BC5-B7C5-D8E9D9E403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833" y="884301"/>
            <a:ext cx="6903537" cy="5394960"/>
          </a:xfrm>
          <a:prstGeom prst="rect">
            <a:avLst/>
          </a:prstGeom>
        </p:spPr>
      </p:pic>
      <p:sp>
        <p:nvSpPr>
          <p:cNvPr id="4" name="TextBox 3">
            <a:extLst>
              <a:ext uri="{FF2B5EF4-FFF2-40B4-BE49-F238E27FC236}">
                <a16:creationId xmlns:a16="http://schemas.microsoft.com/office/drawing/2014/main" id="{D9C701F2-343E-740F-17F4-58E88D9D3218}"/>
              </a:ext>
            </a:extLst>
          </p:cNvPr>
          <p:cNvSpPr txBox="1"/>
          <p:nvPr/>
        </p:nvSpPr>
        <p:spPr>
          <a:xfrm>
            <a:off x="1278580" y="6220249"/>
            <a:ext cx="6334042" cy="369332"/>
          </a:xfrm>
          <a:prstGeom prst="rect">
            <a:avLst/>
          </a:prstGeom>
          <a:noFill/>
        </p:spPr>
        <p:txBody>
          <a:bodyPr wrap="none" rtlCol="0">
            <a:spAutoFit/>
          </a:bodyPr>
          <a:lstStyle/>
          <a:p>
            <a:r>
              <a:rPr lang="en-US" dirty="0">
                <a:hlinkClick r:id="rId3"/>
              </a:rPr>
              <a:t>https://pubsonline.informs.org/doi/full/10.1287/mksc.2025.0262</a:t>
            </a:r>
            <a:r>
              <a:rPr lang="en-US" dirty="0"/>
              <a:t> </a:t>
            </a:r>
          </a:p>
        </p:txBody>
      </p:sp>
    </p:spTree>
    <p:extLst>
      <p:ext uri="{BB962C8B-B14F-4D97-AF65-F5344CB8AC3E}">
        <p14:creationId xmlns:p14="http://schemas.microsoft.com/office/powerpoint/2010/main" val="3416010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4A7B9-6756-C00F-314F-1D5ABBC60FE1}"/>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688C014D-1DB4-FF79-4B78-AB02B1ADEDE0}"/>
              </a:ext>
            </a:extLst>
          </p:cNvPr>
          <p:cNvSpPr txBox="1">
            <a:spLocks/>
          </p:cNvSpPr>
          <p:nvPr/>
        </p:nvSpPr>
        <p:spPr>
          <a:xfrm>
            <a:off x="307274" y="333252"/>
            <a:ext cx="8276656" cy="5510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550" b="1" spc="75" dirty="0">
                <a:solidFill>
                  <a:srgbClr val="65B333"/>
                </a:solidFill>
                <a:latin typeface="Stag Semibold" panose="02000503060000020004" pitchFamily="2" charset="77"/>
              </a:rPr>
              <a:t>The Opportunity of Digital Twins?</a:t>
            </a:r>
          </a:p>
        </p:txBody>
      </p:sp>
      <p:pic>
        <p:nvPicPr>
          <p:cNvPr id="5" name="Picture 4">
            <a:extLst>
              <a:ext uri="{FF2B5EF4-FFF2-40B4-BE49-F238E27FC236}">
                <a16:creationId xmlns:a16="http://schemas.microsoft.com/office/drawing/2014/main" id="{9F36FB79-545D-88F1-C8F9-F5AD4949E3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872" y="914381"/>
            <a:ext cx="7696256" cy="5029237"/>
          </a:xfrm>
          <a:prstGeom prst="rect">
            <a:avLst/>
          </a:prstGeom>
        </p:spPr>
      </p:pic>
      <p:sp>
        <p:nvSpPr>
          <p:cNvPr id="6" name="TextBox 5">
            <a:extLst>
              <a:ext uri="{FF2B5EF4-FFF2-40B4-BE49-F238E27FC236}">
                <a16:creationId xmlns:a16="http://schemas.microsoft.com/office/drawing/2014/main" id="{9B412F3A-FFBF-1D5D-B61A-A0C08E9C63E9}"/>
              </a:ext>
            </a:extLst>
          </p:cNvPr>
          <p:cNvSpPr txBox="1"/>
          <p:nvPr/>
        </p:nvSpPr>
        <p:spPr>
          <a:xfrm>
            <a:off x="869478" y="6074644"/>
            <a:ext cx="6416565" cy="369332"/>
          </a:xfrm>
          <a:prstGeom prst="rect">
            <a:avLst/>
          </a:prstGeom>
          <a:noFill/>
        </p:spPr>
        <p:txBody>
          <a:bodyPr wrap="none" rtlCol="0">
            <a:spAutoFit/>
          </a:bodyPr>
          <a:lstStyle/>
          <a:p>
            <a:r>
              <a:rPr lang="en-US" dirty="0">
                <a:hlinkClick r:id="rId3"/>
              </a:rPr>
              <a:t>https://ui.adsabs.harvard.edu/abs/2025arXiv250919088P/abstract</a:t>
            </a:r>
            <a:r>
              <a:rPr lang="en-US" dirty="0"/>
              <a:t> </a:t>
            </a:r>
          </a:p>
        </p:txBody>
      </p:sp>
    </p:spTree>
    <p:extLst>
      <p:ext uri="{BB962C8B-B14F-4D97-AF65-F5344CB8AC3E}">
        <p14:creationId xmlns:p14="http://schemas.microsoft.com/office/powerpoint/2010/main" val="2226147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7A40FB-6DA1-5E4C-9B87-383623283470}"/>
              </a:ext>
            </a:extLst>
          </p:cNvPr>
          <p:cNvSpPr>
            <a:spLocks noGrp="1"/>
          </p:cNvSpPr>
          <p:nvPr>
            <p:ph type="body" sz="quarter" idx="10"/>
          </p:nvPr>
        </p:nvSpPr>
        <p:spPr>
          <a:xfrm>
            <a:off x="2875944" y="2873829"/>
            <a:ext cx="3392111" cy="1466850"/>
          </a:xfrm>
        </p:spPr>
        <p:txBody>
          <a:bodyPr/>
          <a:lstStyle/>
          <a:p>
            <a:pPr algn="ctr"/>
            <a:r>
              <a:rPr lang="en-US" dirty="0">
                <a:solidFill>
                  <a:schemeClr val="tx1"/>
                </a:solidFill>
                <a:effectLst>
                  <a:outerShdw blurRad="38100" dist="38100" dir="2700000" algn="tl">
                    <a:srgbClr val="000000">
                      <a:alpha val="43137"/>
                    </a:srgbClr>
                  </a:outerShdw>
                </a:effectLst>
              </a:rPr>
              <a:t>Thank you!</a:t>
            </a:r>
          </a:p>
        </p:txBody>
      </p:sp>
    </p:spTree>
    <p:extLst>
      <p:ext uri="{BB962C8B-B14F-4D97-AF65-F5344CB8AC3E}">
        <p14:creationId xmlns:p14="http://schemas.microsoft.com/office/powerpoint/2010/main" val="380065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dirty="0"/>
              <a:t>Agenda</a:t>
            </a:r>
          </a:p>
        </p:txBody>
      </p:sp>
      <p:sp>
        <p:nvSpPr>
          <p:cNvPr id="4" name="Text Placeholder 3"/>
          <p:cNvSpPr>
            <a:spLocks noGrp="1"/>
          </p:cNvSpPr>
          <p:nvPr>
            <p:ph type="body" sz="quarter" idx="17"/>
          </p:nvPr>
        </p:nvSpPr>
        <p:spPr>
          <a:xfrm>
            <a:off x="862878" y="1204873"/>
            <a:ext cx="7594829" cy="5101334"/>
          </a:xfrm>
        </p:spPr>
        <p:txBody>
          <a:bodyPr>
            <a:normAutofit/>
          </a:bodyPr>
          <a:lstStyle/>
          <a:p>
            <a:pPr marL="457200" indent="-457200">
              <a:buFont typeface="+mj-lt"/>
              <a:buAutoNum type="arabicPeriod"/>
            </a:pPr>
            <a:r>
              <a:rPr lang="en-US" dirty="0"/>
              <a:t>How I currently use GenAI in </a:t>
            </a:r>
            <a:r>
              <a:rPr lang="en-US" dirty="0" err="1"/>
              <a:t>behavioural</a:t>
            </a:r>
            <a:r>
              <a:rPr lang="en-US" dirty="0"/>
              <a:t> research</a:t>
            </a:r>
          </a:p>
          <a:p>
            <a:pPr marL="457200" indent="-457200">
              <a:buFont typeface="+mj-lt"/>
              <a:buAutoNum type="arabicPeriod"/>
            </a:pPr>
            <a:r>
              <a:rPr lang="en-US" dirty="0"/>
              <a:t>The existential threat of Agentic AI</a:t>
            </a:r>
          </a:p>
          <a:p>
            <a:pPr marL="457200" indent="-457200">
              <a:buFont typeface="+mj-lt"/>
              <a:buAutoNum type="arabicPeriod"/>
            </a:pPr>
            <a:r>
              <a:rPr lang="en-US" dirty="0"/>
              <a:t>The opportunity of Digital Twins?</a:t>
            </a:r>
          </a:p>
          <a:p>
            <a:endParaRPr lang="en-US" dirty="0"/>
          </a:p>
        </p:txBody>
      </p:sp>
    </p:spTree>
    <p:extLst>
      <p:ext uri="{BB962C8B-B14F-4D97-AF65-F5344CB8AC3E}">
        <p14:creationId xmlns:p14="http://schemas.microsoft.com/office/powerpoint/2010/main" val="770030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7D217-DE17-4ABF-B33E-F1E02E931AD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E93B7D5-194C-A21E-6CE9-A239CD311CA5}"/>
              </a:ext>
            </a:extLst>
          </p:cNvPr>
          <p:cNvSpPr txBox="1">
            <a:spLocks/>
          </p:cNvSpPr>
          <p:nvPr/>
        </p:nvSpPr>
        <p:spPr>
          <a:xfrm>
            <a:off x="307274" y="333252"/>
            <a:ext cx="8002336" cy="5510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550" b="1" spc="75" dirty="0">
                <a:solidFill>
                  <a:srgbClr val="65B333"/>
                </a:solidFill>
                <a:latin typeface="Stag Semibold" panose="02000503060000020004" pitchFamily="2" charset="77"/>
              </a:rPr>
              <a:t>How I Currently Use GenAI in Behavioural Research</a:t>
            </a:r>
          </a:p>
        </p:txBody>
      </p:sp>
      <p:sp>
        <p:nvSpPr>
          <p:cNvPr id="3" name="TextBox 2">
            <a:extLst>
              <a:ext uri="{FF2B5EF4-FFF2-40B4-BE49-F238E27FC236}">
                <a16:creationId xmlns:a16="http://schemas.microsoft.com/office/drawing/2014/main" id="{C6E3E32F-4AC5-1290-7D31-0156DF67B9F7}"/>
              </a:ext>
            </a:extLst>
          </p:cNvPr>
          <p:cNvSpPr txBox="1"/>
          <p:nvPr/>
        </p:nvSpPr>
        <p:spPr>
          <a:xfrm>
            <a:off x="307274" y="904472"/>
            <a:ext cx="8401050" cy="3165610"/>
          </a:xfrm>
          <a:prstGeom prst="rect">
            <a:avLst/>
          </a:prstGeom>
          <a:noFill/>
        </p:spPr>
        <p:txBody>
          <a:bodyPr wrap="square" rtlCol="0">
            <a:spAutoFit/>
          </a:bodyPr>
          <a:lstStyle/>
          <a:p>
            <a:pPr marL="285750"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Lit review: </a:t>
            </a:r>
            <a:r>
              <a:rPr lang="en-US" dirty="0">
                <a:solidFill>
                  <a:srgbClr val="5B6770"/>
                </a:solidFill>
                <a:latin typeface="Whitney Book" pitchFamily="2" charset="0"/>
                <a:hlinkClick r:id="rId2"/>
              </a:rPr>
              <a:t>https://scholar.google.ca/scholar_labs/</a:t>
            </a:r>
            <a:r>
              <a:rPr lang="en-US" dirty="0">
                <a:solidFill>
                  <a:srgbClr val="5B6770"/>
                </a:solidFill>
                <a:latin typeface="Whitney Book" pitchFamily="2" charset="0"/>
              </a:rPr>
              <a:t> </a:t>
            </a:r>
            <a:br>
              <a:rPr lang="en-US" dirty="0">
                <a:solidFill>
                  <a:srgbClr val="5B6770"/>
                </a:solidFill>
                <a:latin typeface="Whitney Book" pitchFamily="2" charset="0"/>
              </a:rPr>
            </a:br>
            <a:r>
              <a:rPr lang="en-US" dirty="0">
                <a:solidFill>
                  <a:srgbClr val="5B6770"/>
                </a:solidFill>
                <a:latin typeface="Whitney Book" pitchFamily="2" charset="0"/>
              </a:rPr>
              <a:t>“What are the top papers in consumer psychology on creativity?”</a:t>
            </a:r>
          </a:p>
          <a:p>
            <a:pPr marL="285750"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Stimuli generation</a:t>
            </a:r>
            <a:br>
              <a:rPr lang="en-US" dirty="0">
                <a:solidFill>
                  <a:srgbClr val="5B6770"/>
                </a:solidFill>
                <a:latin typeface="Whitney Book" pitchFamily="2" charset="0"/>
              </a:rPr>
            </a:br>
            <a:r>
              <a:rPr lang="en-US" dirty="0">
                <a:solidFill>
                  <a:srgbClr val="5B6770"/>
                </a:solidFill>
                <a:latin typeface="Whitney Book" pitchFamily="2" charset="0"/>
                <a:hlinkClick r:id="rId3"/>
              </a:rPr>
              <a:t>https://ubcbusiness.eu.qualtrics.com/jfe6/preview/previewId/96c25c8c-7099-4b28-a8db-1d7719630bff/SV_9Y09qtEUpgNu9RY</a:t>
            </a:r>
            <a:r>
              <a:rPr lang="en-US" dirty="0">
                <a:solidFill>
                  <a:srgbClr val="5B6770"/>
                </a:solidFill>
                <a:latin typeface="Whitney Book" pitchFamily="2" charset="0"/>
              </a:rPr>
              <a:t> </a:t>
            </a:r>
          </a:p>
          <a:p>
            <a:pPr marL="285750"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R code</a:t>
            </a:r>
            <a:br>
              <a:rPr lang="en-US" dirty="0">
                <a:solidFill>
                  <a:srgbClr val="5B6770"/>
                </a:solidFill>
                <a:latin typeface="Whitney Book" pitchFamily="2" charset="0"/>
              </a:rPr>
            </a:br>
            <a:r>
              <a:rPr lang="en-US" dirty="0">
                <a:solidFill>
                  <a:srgbClr val="5B6770"/>
                </a:solidFill>
                <a:latin typeface="Whitney Book" pitchFamily="2" charset="0"/>
              </a:rPr>
              <a:t>“What is some R code to calculate the character difference count between two blocks of text?”</a:t>
            </a:r>
          </a:p>
          <a:p>
            <a:pPr marL="285750" indent="-285750">
              <a:lnSpc>
                <a:spcPct val="110000"/>
              </a:lnSpc>
              <a:spcAft>
                <a:spcPts val="900"/>
              </a:spcAft>
              <a:buFont typeface="Arial" panose="020B0604020202020204" pitchFamily="34" charset="0"/>
              <a:buChar char="•"/>
            </a:pPr>
            <a:endParaRPr lang="en-US" dirty="0">
              <a:solidFill>
                <a:srgbClr val="5B6770"/>
              </a:solidFill>
              <a:latin typeface="Whitney Book" pitchFamily="2" charset="0"/>
            </a:endParaRPr>
          </a:p>
        </p:txBody>
      </p:sp>
      <p:pic>
        <p:nvPicPr>
          <p:cNvPr id="5" name="Picture 4">
            <a:extLst>
              <a:ext uri="{FF2B5EF4-FFF2-40B4-BE49-F238E27FC236}">
                <a16:creationId xmlns:a16="http://schemas.microsoft.com/office/drawing/2014/main" id="{151545A9-5580-00D6-5CF9-D532A6FF6A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0955" y="3429000"/>
            <a:ext cx="5978655" cy="3175299"/>
          </a:xfrm>
          <a:prstGeom prst="rect">
            <a:avLst/>
          </a:prstGeom>
        </p:spPr>
      </p:pic>
    </p:spTree>
    <p:extLst>
      <p:ext uri="{BB962C8B-B14F-4D97-AF65-F5344CB8AC3E}">
        <p14:creationId xmlns:p14="http://schemas.microsoft.com/office/powerpoint/2010/main" val="467633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F4DB3A-EBCE-1F4E-B7C3-526E5AF8561E}"/>
              </a:ext>
            </a:extLst>
          </p:cNvPr>
          <p:cNvSpPr txBox="1">
            <a:spLocks/>
          </p:cNvSpPr>
          <p:nvPr/>
        </p:nvSpPr>
        <p:spPr>
          <a:xfrm>
            <a:off x="307274" y="333252"/>
            <a:ext cx="6024946" cy="5510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550" b="1" spc="75" dirty="0">
                <a:solidFill>
                  <a:srgbClr val="65B333"/>
                </a:solidFill>
                <a:latin typeface="Stag Semibold" panose="02000503060000020004" pitchFamily="2" charset="77"/>
              </a:rPr>
              <a:t>The Existential Threat of Agentic AI</a:t>
            </a:r>
          </a:p>
        </p:txBody>
      </p:sp>
      <p:sp>
        <p:nvSpPr>
          <p:cNvPr id="3" name="TextBox 2">
            <a:extLst>
              <a:ext uri="{FF2B5EF4-FFF2-40B4-BE49-F238E27FC236}">
                <a16:creationId xmlns:a16="http://schemas.microsoft.com/office/drawing/2014/main" id="{C2818A42-AABA-6D40-A4C2-DB75A33E6B8B}"/>
              </a:ext>
            </a:extLst>
          </p:cNvPr>
          <p:cNvSpPr txBox="1"/>
          <p:nvPr/>
        </p:nvSpPr>
        <p:spPr>
          <a:xfrm>
            <a:off x="307274" y="904472"/>
            <a:ext cx="8401050" cy="2251514"/>
          </a:xfrm>
          <a:prstGeom prst="rect">
            <a:avLst/>
          </a:prstGeom>
          <a:noFill/>
        </p:spPr>
        <p:txBody>
          <a:bodyPr wrap="square" rtlCol="0">
            <a:spAutoFit/>
          </a:bodyPr>
          <a:lstStyle/>
          <a:p>
            <a:pPr marL="285750"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Sample Qualtrics Survey: </a:t>
            </a:r>
            <a:br>
              <a:rPr lang="en-US" dirty="0">
                <a:solidFill>
                  <a:srgbClr val="5B6770"/>
                </a:solidFill>
                <a:latin typeface="Whitney Book" pitchFamily="2" charset="0"/>
              </a:rPr>
            </a:br>
            <a:r>
              <a:rPr lang="en-CA" dirty="0">
                <a:hlinkClick r:id="rId2"/>
              </a:rPr>
              <a:t>https://ubcbusiness.qualtrics.com/jfe/form/SV_bKk2YWUEP7TlJGe</a:t>
            </a:r>
            <a:r>
              <a:rPr lang="en-CA" dirty="0"/>
              <a:t> </a:t>
            </a:r>
          </a:p>
          <a:p>
            <a:pPr marL="285750" indent="-285750">
              <a:lnSpc>
                <a:spcPct val="110000"/>
              </a:lnSpc>
              <a:spcAft>
                <a:spcPts val="900"/>
              </a:spcAft>
              <a:buFont typeface="Arial" panose="020B0604020202020204" pitchFamily="34" charset="0"/>
              <a:buChar char="•"/>
            </a:pPr>
            <a:endParaRPr lang="en-CA" dirty="0">
              <a:solidFill>
                <a:srgbClr val="5B6770"/>
              </a:solidFill>
              <a:latin typeface="Whitney Book" pitchFamily="2" charset="0"/>
            </a:endParaRPr>
          </a:p>
          <a:p>
            <a:pPr marL="285750"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Manus Example: </a:t>
            </a:r>
            <a:br>
              <a:rPr lang="en-US" dirty="0">
                <a:solidFill>
                  <a:srgbClr val="5B6770"/>
                </a:solidFill>
                <a:latin typeface="Whitney Book" pitchFamily="2" charset="0"/>
              </a:rPr>
            </a:br>
            <a:r>
              <a:rPr lang="en-US" dirty="0">
                <a:solidFill>
                  <a:srgbClr val="5B6770"/>
                </a:solidFill>
                <a:latin typeface="Whitney Book" pitchFamily="2" charset="0"/>
                <a:hlinkClick r:id="rId3"/>
              </a:rPr>
              <a:t>https://manus.im/</a:t>
            </a:r>
            <a:r>
              <a:rPr lang="en-US" dirty="0">
                <a:solidFill>
                  <a:srgbClr val="5B6770"/>
                </a:solidFill>
                <a:latin typeface="Whitney Book" pitchFamily="2" charset="0"/>
              </a:rPr>
              <a:t> </a:t>
            </a:r>
          </a:p>
          <a:p>
            <a:pPr marL="285750" indent="-285750">
              <a:lnSpc>
                <a:spcPct val="110000"/>
              </a:lnSpc>
              <a:spcAft>
                <a:spcPts val="900"/>
              </a:spcAft>
              <a:buFont typeface="Arial" panose="020B0604020202020204" pitchFamily="34" charset="0"/>
              <a:buChar char="•"/>
            </a:pPr>
            <a:endParaRPr lang="en-US" dirty="0">
              <a:solidFill>
                <a:srgbClr val="5B6770"/>
              </a:solidFill>
              <a:latin typeface="Whitney Book" pitchFamily="2" charset="0"/>
            </a:endParaRPr>
          </a:p>
        </p:txBody>
      </p:sp>
    </p:spTree>
    <p:extLst>
      <p:ext uri="{BB962C8B-B14F-4D97-AF65-F5344CB8AC3E}">
        <p14:creationId xmlns:p14="http://schemas.microsoft.com/office/powerpoint/2010/main" val="648261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F0188-5A47-804E-5F2E-04C7D3F87C3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641C634-9876-625B-825F-5B4CFD8A3908}"/>
              </a:ext>
            </a:extLst>
          </p:cNvPr>
          <p:cNvSpPr txBox="1">
            <a:spLocks/>
          </p:cNvSpPr>
          <p:nvPr/>
        </p:nvSpPr>
        <p:spPr>
          <a:xfrm>
            <a:off x="307274" y="333252"/>
            <a:ext cx="6024946" cy="5510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550" b="1" spc="75" dirty="0">
                <a:solidFill>
                  <a:srgbClr val="65B333"/>
                </a:solidFill>
                <a:latin typeface="Stag Semibold" panose="02000503060000020004" pitchFamily="2" charset="77"/>
              </a:rPr>
              <a:t>The Existential Threat of Agentic AI</a:t>
            </a:r>
          </a:p>
        </p:txBody>
      </p:sp>
      <p:pic>
        <p:nvPicPr>
          <p:cNvPr id="5" name="Picture 4">
            <a:extLst>
              <a:ext uri="{FF2B5EF4-FFF2-40B4-BE49-F238E27FC236}">
                <a16:creationId xmlns:a16="http://schemas.microsoft.com/office/drawing/2014/main" id="{E6166E1B-8FE0-750E-B772-C4603C03C0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82235"/>
            <a:ext cx="9144000" cy="4693529"/>
          </a:xfrm>
          <a:prstGeom prst="rect">
            <a:avLst/>
          </a:prstGeom>
        </p:spPr>
      </p:pic>
    </p:spTree>
    <p:extLst>
      <p:ext uri="{BB962C8B-B14F-4D97-AF65-F5344CB8AC3E}">
        <p14:creationId xmlns:p14="http://schemas.microsoft.com/office/powerpoint/2010/main" val="2117895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BDC8B-B2B5-71B2-45A6-CA54B1CB7E6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494FD99-C45F-08DF-4D1C-238525C1EC4E}"/>
              </a:ext>
            </a:extLst>
          </p:cNvPr>
          <p:cNvSpPr txBox="1">
            <a:spLocks/>
          </p:cNvSpPr>
          <p:nvPr/>
        </p:nvSpPr>
        <p:spPr>
          <a:xfrm>
            <a:off x="307274" y="333252"/>
            <a:ext cx="6024946" cy="5510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550" b="1" spc="75" dirty="0">
                <a:solidFill>
                  <a:srgbClr val="65B333"/>
                </a:solidFill>
                <a:latin typeface="Stag Semibold" panose="02000503060000020004" pitchFamily="2" charset="77"/>
              </a:rPr>
              <a:t>The Existential Threat of Agentic AI</a:t>
            </a:r>
          </a:p>
        </p:txBody>
      </p:sp>
      <p:pic>
        <p:nvPicPr>
          <p:cNvPr id="4" name="Picture 3">
            <a:extLst>
              <a:ext uri="{FF2B5EF4-FFF2-40B4-BE49-F238E27FC236}">
                <a16:creationId xmlns:a16="http://schemas.microsoft.com/office/drawing/2014/main" id="{09FF18D2-2763-D190-6CC2-C873E91805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825" y="1028700"/>
            <a:ext cx="7520350" cy="5662040"/>
          </a:xfrm>
          <a:prstGeom prst="rect">
            <a:avLst/>
          </a:prstGeom>
        </p:spPr>
      </p:pic>
    </p:spTree>
    <p:extLst>
      <p:ext uri="{BB962C8B-B14F-4D97-AF65-F5344CB8AC3E}">
        <p14:creationId xmlns:p14="http://schemas.microsoft.com/office/powerpoint/2010/main" val="3663147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97535-15C5-D276-81BF-F1AE054DB1C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6073E46-C154-2D74-2183-F7E0D66F9C47}"/>
              </a:ext>
            </a:extLst>
          </p:cNvPr>
          <p:cNvSpPr txBox="1">
            <a:spLocks/>
          </p:cNvSpPr>
          <p:nvPr/>
        </p:nvSpPr>
        <p:spPr>
          <a:xfrm>
            <a:off x="307274" y="333252"/>
            <a:ext cx="6024946" cy="5510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550" b="1" spc="75" dirty="0">
                <a:solidFill>
                  <a:srgbClr val="65B333"/>
                </a:solidFill>
                <a:latin typeface="Stag Semibold" panose="02000503060000020004" pitchFamily="2" charset="77"/>
              </a:rPr>
              <a:t>The Existential Threat of Agentic AI</a:t>
            </a:r>
          </a:p>
        </p:txBody>
      </p:sp>
      <p:pic>
        <p:nvPicPr>
          <p:cNvPr id="4" name="Picture 3">
            <a:extLst>
              <a:ext uri="{FF2B5EF4-FFF2-40B4-BE49-F238E27FC236}">
                <a16:creationId xmlns:a16="http://schemas.microsoft.com/office/drawing/2014/main" id="{8E7A1A8A-73A2-F416-221A-66A94EEF8A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9526" y="1031934"/>
            <a:ext cx="6024947" cy="5666046"/>
          </a:xfrm>
          <a:prstGeom prst="rect">
            <a:avLst/>
          </a:prstGeom>
        </p:spPr>
      </p:pic>
    </p:spTree>
    <p:extLst>
      <p:ext uri="{BB962C8B-B14F-4D97-AF65-F5344CB8AC3E}">
        <p14:creationId xmlns:p14="http://schemas.microsoft.com/office/powerpoint/2010/main" val="3921649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E5A81-D4DD-C435-DE57-B827606CFA0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C53A3FF-31B7-6E23-33BB-10742F3983C8}"/>
              </a:ext>
            </a:extLst>
          </p:cNvPr>
          <p:cNvSpPr txBox="1"/>
          <p:nvPr/>
        </p:nvSpPr>
        <p:spPr>
          <a:xfrm>
            <a:off x="307274" y="904472"/>
            <a:ext cx="8401050" cy="4958280"/>
          </a:xfrm>
          <a:prstGeom prst="rect">
            <a:avLst/>
          </a:prstGeom>
          <a:noFill/>
        </p:spPr>
        <p:txBody>
          <a:bodyPr wrap="square" rtlCol="0">
            <a:spAutoFit/>
          </a:bodyPr>
          <a:lstStyle/>
          <a:p>
            <a:pPr marL="285750"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The potential existential threat of large language models to online survey research</a:t>
            </a:r>
            <a:br>
              <a:rPr lang="en-US" dirty="0">
                <a:solidFill>
                  <a:srgbClr val="5B6770"/>
                </a:solidFill>
                <a:latin typeface="Whitney Book" pitchFamily="2" charset="0"/>
              </a:rPr>
            </a:br>
            <a:r>
              <a:rPr lang="en-US" dirty="0">
                <a:solidFill>
                  <a:srgbClr val="5B6770"/>
                </a:solidFill>
                <a:latin typeface="Whitney Book" pitchFamily="2" charset="0"/>
                <a:hlinkClick r:id="rId2"/>
              </a:rPr>
              <a:t>https://www.pnas.org/doi/10.1073/pnas.2518075122</a:t>
            </a:r>
            <a:r>
              <a:rPr lang="en-US" dirty="0">
                <a:solidFill>
                  <a:srgbClr val="5B6770"/>
                </a:solidFill>
                <a:latin typeface="Whitney Book" pitchFamily="2" charset="0"/>
              </a:rPr>
              <a:t> </a:t>
            </a:r>
          </a:p>
          <a:p>
            <a:pPr marL="285750"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Will online behavioral research follow the fate of online survey research? </a:t>
            </a:r>
            <a:r>
              <a:rPr lang="en-US" dirty="0">
                <a:solidFill>
                  <a:srgbClr val="5B6770"/>
                </a:solidFill>
                <a:latin typeface="Whitney Book" pitchFamily="2" charset="0"/>
                <a:hlinkClick r:id="rId3"/>
              </a:rPr>
              <a:t>https://www.pnas.org/doi/10.1073/pnas.2535585123</a:t>
            </a:r>
            <a:r>
              <a:rPr lang="en-US" dirty="0">
                <a:solidFill>
                  <a:srgbClr val="5B6770"/>
                </a:solidFill>
                <a:latin typeface="Whitney Book" pitchFamily="2" charset="0"/>
              </a:rPr>
              <a:t> </a:t>
            </a:r>
          </a:p>
          <a:p>
            <a:pPr marL="285750"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Reply to Van der </a:t>
            </a:r>
            <a:r>
              <a:rPr lang="en-US" dirty="0" err="1">
                <a:solidFill>
                  <a:srgbClr val="5B6770"/>
                </a:solidFill>
                <a:latin typeface="Whitney Book" pitchFamily="2" charset="0"/>
              </a:rPr>
              <a:t>Stigchel</a:t>
            </a:r>
            <a:r>
              <a:rPr lang="en-US" dirty="0">
                <a:solidFill>
                  <a:srgbClr val="5B6770"/>
                </a:solidFill>
                <a:latin typeface="Whitney Book" pitchFamily="2" charset="0"/>
              </a:rPr>
              <a:t> et al.: Empirical evidence that AI survey contamination is real and substantial</a:t>
            </a:r>
            <a:br>
              <a:rPr lang="en-US" dirty="0">
                <a:solidFill>
                  <a:srgbClr val="5B6770"/>
                </a:solidFill>
                <a:latin typeface="Whitney Book" pitchFamily="2" charset="0"/>
              </a:rPr>
            </a:br>
            <a:r>
              <a:rPr lang="en-US" dirty="0">
                <a:solidFill>
                  <a:srgbClr val="5B6770"/>
                </a:solidFill>
                <a:latin typeface="Whitney Book" pitchFamily="2" charset="0"/>
                <a:hlinkClick r:id="rId4"/>
              </a:rPr>
              <a:t>https://www.pnas.org/doi/10.1073/pnas.2537420123</a:t>
            </a:r>
            <a:r>
              <a:rPr lang="en-US" dirty="0">
                <a:solidFill>
                  <a:srgbClr val="5B6770"/>
                </a:solidFill>
                <a:latin typeface="Whitney Book" pitchFamily="2" charset="0"/>
              </a:rPr>
              <a:t> </a:t>
            </a:r>
          </a:p>
          <a:p>
            <a:pPr marL="285750" indent="-285750">
              <a:lnSpc>
                <a:spcPct val="110000"/>
              </a:lnSpc>
              <a:spcAft>
                <a:spcPts val="900"/>
              </a:spcAft>
              <a:buFont typeface="Arial" panose="020B0604020202020204" pitchFamily="34" charset="0"/>
              <a:buChar char="•"/>
            </a:pPr>
            <a:r>
              <a:rPr lang="en-US" dirty="0">
                <a:solidFill>
                  <a:srgbClr val="5B6770"/>
                </a:solidFill>
              </a:rPr>
              <a:t>Estimating the threat of AI-agent responding across online survey platform </a:t>
            </a:r>
            <a:r>
              <a:rPr lang="en-US" dirty="0">
                <a:latin typeface="Whitney Book" pitchFamily="2" charset="0"/>
                <a:hlinkClick r:id="rId5"/>
              </a:rPr>
              <a:t>https://osf.io/preprints/psyarxiv/xcg26_v1</a:t>
            </a:r>
            <a:r>
              <a:rPr lang="en-US" dirty="0">
                <a:latin typeface="Whitney Book" pitchFamily="2" charset="0"/>
              </a:rPr>
              <a:t> </a:t>
            </a:r>
          </a:p>
          <a:p>
            <a:r>
              <a:rPr lang="en-US" dirty="0">
                <a:latin typeface="Whitney Book" pitchFamily="2" charset="0"/>
              </a:rPr>
              <a:t>“</a:t>
            </a:r>
            <a:r>
              <a:rPr lang="en-US" dirty="0"/>
              <a:t>Surveys on seven online platforms and find high variance in rates of participants failing AI tests, ranging from 6% to 41% across platform (compared to a 2.4% in-person human false-positive rate)</a:t>
            </a:r>
            <a:r>
              <a:rPr lang="en-US" dirty="0">
                <a:latin typeface="Whitney Book" pitchFamily="2" charset="0"/>
              </a:rPr>
              <a:t>”</a:t>
            </a:r>
          </a:p>
          <a:p>
            <a:endParaRPr lang="en-US" dirty="0">
              <a:latin typeface="Whitney Book" pitchFamily="2" charset="0"/>
            </a:endParaRPr>
          </a:p>
          <a:p>
            <a:r>
              <a:rPr lang="en-US" dirty="0">
                <a:latin typeface="Whitney Book" pitchFamily="2" charset="0"/>
              </a:rPr>
              <a:t>[Overlap with </a:t>
            </a:r>
            <a:r>
              <a:rPr lang="en-US" dirty="0" err="1">
                <a:latin typeface="Whitney Book" pitchFamily="2" charset="0"/>
              </a:rPr>
              <a:t>Prolific’s</a:t>
            </a:r>
            <a:r>
              <a:rPr lang="en-US" dirty="0">
                <a:latin typeface="Whitney Book" pitchFamily="2" charset="0"/>
              </a:rPr>
              <a:t> AI detection tool was about 50%]</a:t>
            </a:r>
          </a:p>
          <a:p>
            <a:endParaRPr lang="en-US" dirty="0"/>
          </a:p>
        </p:txBody>
      </p:sp>
      <p:sp>
        <p:nvSpPr>
          <p:cNvPr id="3" name="Text Placeholder 1">
            <a:extLst>
              <a:ext uri="{FF2B5EF4-FFF2-40B4-BE49-F238E27FC236}">
                <a16:creationId xmlns:a16="http://schemas.microsoft.com/office/drawing/2014/main" id="{F8C95C60-0970-D13D-FB11-823B0E3A92C1}"/>
              </a:ext>
            </a:extLst>
          </p:cNvPr>
          <p:cNvSpPr txBox="1">
            <a:spLocks/>
          </p:cNvSpPr>
          <p:nvPr/>
        </p:nvSpPr>
        <p:spPr>
          <a:xfrm>
            <a:off x="307274" y="333252"/>
            <a:ext cx="6024946" cy="5510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550" b="1" spc="75" dirty="0">
                <a:solidFill>
                  <a:srgbClr val="65B333"/>
                </a:solidFill>
                <a:latin typeface="Stag Semibold" panose="02000503060000020004" pitchFamily="2" charset="77"/>
              </a:rPr>
              <a:t>The Existential Threat of Agentic AI</a:t>
            </a:r>
          </a:p>
        </p:txBody>
      </p:sp>
    </p:spTree>
    <p:extLst>
      <p:ext uri="{BB962C8B-B14F-4D97-AF65-F5344CB8AC3E}">
        <p14:creationId xmlns:p14="http://schemas.microsoft.com/office/powerpoint/2010/main" val="2526364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CAAFEBB-CD2A-0916-7F76-07889B777A1E}"/>
              </a:ext>
            </a:extLst>
          </p:cNvPr>
          <p:cNvSpPr txBox="1"/>
          <p:nvPr/>
        </p:nvSpPr>
        <p:spPr>
          <a:xfrm>
            <a:off x="307274" y="904472"/>
            <a:ext cx="8401050" cy="4047390"/>
          </a:xfrm>
          <a:prstGeom prst="rect">
            <a:avLst/>
          </a:prstGeom>
          <a:noFill/>
        </p:spPr>
        <p:txBody>
          <a:bodyPr wrap="square" rtlCol="0">
            <a:spAutoFit/>
          </a:bodyPr>
          <a:lstStyle/>
          <a:p>
            <a:pPr marL="285750"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Any online survey response (including from our students) may be AI</a:t>
            </a:r>
          </a:p>
          <a:p>
            <a:pPr marL="742950" lvl="1"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Even student evaluations of teaching!</a:t>
            </a:r>
          </a:p>
          <a:p>
            <a:pPr marL="285750"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Agentic AI can pass common checks, including:</a:t>
            </a:r>
          </a:p>
          <a:p>
            <a:pPr marL="742950" lvl="1"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Attention checks</a:t>
            </a:r>
          </a:p>
          <a:p>
            <a:pPr marL="742950" lvl="1"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Math problems (will fail when needed)</a:t>
            </a:r>
          </a:p>
          <a:p>
            <a:pPr marL="742950" lvl="1"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Captchas (prompts user when needed)</a:t>
            </a:r>
          </a:p>
          <a:p>
            <a:pPr marL="285750"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Agentic AI may give you the answer you “want”</a:t>
            </a:r>
          </a:p>
          <a:p>
            <a:pPr marL="285750" indent="-285750">
              <a:lnSpc>
                <a:spcPct val="110000"/>
              </a:lnSpc>
              <a:spcAft>
                <a:spcPts val="900"/>
              </a:spcAft>
              <a:buFont typeface="Arial" panose="020B0604020202020204" pitchFamily="34" charset="0"/>
              <a:buChar char="•"/>
            </a:pPr>
            <a:r>
              <a:rPr lang="en-US" dirty="0">
                <a:solidFill>
                  <a:srgbClr val="5B6770"/>
                </a:solidFill>
                <a:latin typeface="Whitney Book" pitchFamily="2" charset="0"/>
              </a:rPr>
              <a:t>Catching Agentic AI fraud is an arms race, as the technology improves, and we never know how many we are missing</a:t>
            </a:r>
          </a:p>
          <a:p>
            <a:pPr marL="285750" indent="-285750">
              <a:lnSpc>
                <a:spcPct val="110000"/>
              </a:lnSpc>
              <a:spcAft>
                <a:spcPts val="900"/>
              </a:spcAft>
              <a:buFont typeface="Arial" panose="020B0604020202020204" pitchFamily="34" charset="0"/>
              <a:buChar char="•"/>
            </a:pPr>
            <a:endParaRPr lang="en-US" dirty="0">
              <a:solidFill>
                <a:srgbClr val="5B6770"/>
              </a:solidFill>
              <a:latin typeface="Whitney Book" pitchFamily="2" charset="0"/>
            </a:endParaRPr>
          </a:p>
        </p:txBody>
      </p:sp>
      <p:sp>
        <p:nvSpPr>
          <p:cNvPr id="3" name="Text Placeholder 1">
            <a:extLst>
              <a:ext uri="{FF2B5EF4-FFF2-40B4-BE49-F238E27FC236}">
                <a16:creationId xmlns:a16="http://schemas.microsoft.com/office/drawing/2014/main" id="{362DAC85-0D01-A675-47C1-C1F2278B5936}"/>
              </a:ext>
            </a:extLst>
          </p:cNvPr>
          <p:cNvSpPr txBox="1">
            <a:spLocks/>
          </p:cNvSpPr>
          <p:nvPr/>
        </p:nvSpPr>
        <p:spPr>
          <a:xfrm>
            <a:off x="307274" y="333252"/>
            <a:ext cx="6024946" cy="5510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550" b="1" spc="75" dirty="0">
                <a:solidFill>
                  <a:srgbClr val="65B333"/>
                </a:solidFill>
                <a:latin typeface="Stag Semibold" panose="02000503060000020004" pitchFamily="2" charset="77"/>
              </a:rPr>
              <a:t>The Existential Threat of Agentic AI</a:t>
            </a:r>
          </a:p>
        </p:txBody>
      </p:sp>
    </p:spTree>
    <p:extLst>
      <p:ext uri="{BB962C8B-B14F-4D97-AF65-F5344CB8AC3E}">
        <p14:creationId xmlns:p14="http://schemas.microsoft.com/office/powerpoint/2010/main" val="3243399474"/>
      </p:ext>
    </p:extLst>
  </p:cSld>
  <p:clrMapOvr>
    <a:masterClrMapping/>
  </p:clrMapOvr>
</p:sld>
</file>

<file path=ppt/theme/theme1.xml><?xml version="1.0" encoding="utf-8"?>
<a:theme xmlns:a="http://schemas.openxmlformats.org/drawingml/2006/main" name="Title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ontent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ontent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xt Slide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ategory xmlns="bbf7932a-6298-407e-83ea-827c81f75e7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FA0152F9951744D98BEBC6FC036CDED" ma:contentTypeVersion="1" ma:contentTypeDescription="Create a new document." ma:contentTypeScope="" ma:versionID="2e1385019afc25ba0ab02d73fd89bebb">
  <xsd:schema xmlns:xsd="http://www.w3.org/2001/XMLSchema" xmlns:xs="http://www.w3.org/2001/XMLSchema" xmlns:p="http://schemas.microsoft.com/office/2006/metadata/properties" xmlns:ns2="bbf7932a-6298-407e-83ea-827c81f75e76" targetNamespace="http://schemas.microsoft.com/office/2006/metadata/properties" ma:root="true" ma:fieldsID="5eea82863a9934f4be5b3ea780f9037e" ns2:_="">
    <xsd:import namespace="bbf7932a-6298-407e-83ea-827c81f75e76"/>
    <xsd:element name="properties">
      <xsd:complexType>
        <xsd:sequence>
          <xsd:element name="documentManagement">
            <xsd:complexType>
              <xsd:all>
                <xsd:element ref="ns2:Categor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f7932a-6298-407e-83ea-827c81f75e76" elementFormDefault="qualified">
    <xsd:import namespace="http://schemas.microsoft.com/office/2006/documentManagement/types"/>
    <xsd:import namespace="http://schemas.microsoft.com/office/infopath/2007/PartnerControls"/>
    <xsd:element name="Category" ma:index="8" nillable="true" ma:displayName="Category" ma:format="Dropdown" ma:internalName="Category">
      <xsd:simpleType>
        <xsd:union memberTypes="dms:Text">
          <xsd:simpleType>
            <xsd:restriction base="dms:Choice">
              <xsd:enumeration value="Sauder Logos"/>
              <xsd:enumeration value="RHL Wordmarks"/>
              <xsd:enumeration value="Powerpoint Templates"/>
              <xsd:enumeration value="Name Tags &amp; Tents"/>
              <xsd:enumeration value="Thumbnails"/>
              <xsd:enumeration value="Letterheads"/>
              <xsd:enumeration value="Social Media"/>
              <xsd:enumeration value="Stationery"/>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23CDAD-80DB-442F-9C17-A728FCC4D67E}">
  <ds:schemaRefs>
    <ds:schemaRef ds:uri="http://schemas.microsoft.com/office/2006/documentManagement/types"/>
    <ds:schemaRef ds:uri="http://www.w3.org/XML/1998/namespace"/>
    <ds:schemaRef ds:uri="http://schemas.microsoft.com/office/2006/metadata/properties"/>
    <ds:schemaRef ds:uri="http://purl.org/dc/elements/1.1/"/>
    <ds:schemaRef ds:uri="bbf7932a-6298-407e-83ea-827c81f75e76"/>
    <ds:schemaRef ds:uri="http://purl.org/dc/dcmitype/"/>
    <ds:schemaRef ds:uri="http://purl.org/dc/term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F3661174-D92F-4D4F-8E2B-CD26189A73B5}">
  <ds:schemaRefs>
    <ds:schemaRef ds:uri="http://schemas.microsoft.com/sharepoint/v3/contenttype/forms"/>
  </ds:schemaRefs>
</ds:datastoreItem>
</file>

<file path=customXml/itemProps3.xml><?xml version="1.0" encoding="utf-8"?>
<ds:datastoreItem xmlns:ds="http://schemas.openxmlformats.org/officeDocument/2006/customXml" ds:itemID="{4DA91882-CA5D-44DA-8EF7-AB51D5BD9A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f7932a-6298-407e-83ea-827c81f75e7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6164</TotalTime>
  <Words>575</Words>
  <Application>Microsoft Office PowerPoint</Application>
  <PresentationFormat>On-screen Show (4:3)</PresentationFormat>
  <Paragraphs>48</Paragraphs>
  <Slides>14</Slides>
  <Notes>0</Notes>
  <HiddenSlides>1</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14</vt:i4>
      </vt:variant>
    </vt:vector>
  </HeadingPairs>
  <TitlesOfParts>
    <vt:vector size="26" baseType="lpstr">
      <vt:lpstr>Aptos</vt:lpstr>
      <vt:lpstr>Arial</vt:lpstr>
      <vt:lpstr>Arial Black</vt:lpstr>
      <vt:lpstr>Calibri</vt:lpstr>
      <vt:lpstr>Calibri Light</vt:lpstr>
      <vt:lpstr>Stag Semibold</vt:lpstr>
      <vt:lpstr>Whitney Book</vt:lpstr>
      <vt:lpstr>Title Slide</vt:lpstr>
      <vt:lpstr>1_Content Slide</vt:lpstr>
      <vt:lpstr>2_Content Slide</vt:lpstr>
      <vt:lpstr>Office Theme</vt:lpstr>
      <vt:lpstr>Text Slide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Quon, Tiffany</dc:creator>
  <cp:lastModifiedBy>David Hardisty</cp:lastModifiedBy>
  <cp:revision>472</cp:revision>
  <cp:lastPrinted>2021-12-13T22:25:07Z</cp:lastPrinted>
  <dcterms:created xsi:type="dcterms:W3CDTF">2016-07-12T18:36:34Z</dcterms:created>
  <dcterms:modified xsi:type="dcterms:W3CDTF">2026-05-10T02:28:14Z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0x0101009FA0152F9951744D98BEBC6FC036CDED</vt:lpwstr>
  </property>
</Properties>
</file>